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Lst>
  <p:notesMasterIdLst>
    <p:notesMasterId r:id="rId51"/>
  </p:notesMasterIdLst>
  <p:sldIdLst>
    <p:sldId id="256"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5" r:id="rId29"/>
    <p:sldId id="286" r:id="rId30"/>
    <p:sldId id="288" r:id="rId31"/>
    <p:sldId id="289" r:id="rId32"/>
    <p:sldId id="290" r:id="rId33"/>
    <p:sldId id="291" r:id="rId34"/>
    <p:sldId id="292" r:id="rId35"/>
    <p:sldId id="293" r:id="rId36"/>
    <p:sldId id="294" r:id="rId37"/>
    <p:sldId id="283" r:id="rId38"/>
    <p:sldId id="284" r:id="rId39"/>
    <p:sldId id="295" r:id="rId40"/>
    <p:sldId id="296" r:id="rId41"/>
    <p:sldId id="297" r:id="rId42"/>
    <p:sldId id="298" r:id="rId43"/>
    <p:sldId id="299" r:id="rId44"/>
    <p:sldId id="300" r:id="rId45"/>
    <p:sldId id="304" r:id="rId46"/>
    <p:sldId id="301" r:id="rId47"/>
    <p:sldId id="302" r:id="rId48"/>
    <p:sldId id="305" r:id="rId49"/>
    <p:sldId id="303"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n Baker" initials="DB" lastIdx="1" clrIdx="0">
    <p:extLst>
      <p:ext uri="{19B8F6BF-5375-455C-9EA6-DF929625EA0E}">
        <p15:presenceInfo xmlns:p15="http://schemas.microsoft.com/office/powerpoint/2012/main" userId="b5703194637b702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CD4"/>
    <a:srgbClr val="FFF7EC"/>
    <a:srgbClr val="FFFFF5"/>
    <a:srgbClr val="FFEDEA"/>
    <a:srgbClr val="DAFEFC"/>
    <a:srgbClr val="E8F8EE"/>
    <a:srgbClr val="D9F4E4"/>
    <a:srgbClr val="E7E3DC"/>
    <a:srgbClr val="FFF4FF"/>
    <a:srgbClr val="434E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46499" autoAdjust="0"/>
    <p:restoredTop sz="94660"/>
  </p:normalViewPr>
  <p:slideViewPr>
    <p:cSldViewPr snapToGrid="0">
      <p:cViewPr varScale="1">
        <p:scale>
          <a:sx n="100" d="100"/>
          <a:sy n="100" d="100"/>
        </p:scale>
        <p:origin x="9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EA9E28-B338-4252-8039-380A9F536E73}" type="datetimeFigureOut">
              <a:rPr lang="en-US" smtClean="0"/>
              <a:t>7/9/2020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7154AF-AD65-44D5-A090-0FFA09654ECE}" type="slidenum">
              <a:rPr lang="en-US" smtClean="0"/>
              <a:t>‹#›</a:t>
            </a:fld>
            <a:endParaRPr lang="en-US"/>
          </a:p>
        </p:txBody>
      </p:sp>
    </p:spTree>
    <p:extLst>
      <p:ext uri="{BB962C8B-B14F-4D97-AF65-F5344CB8AC3E}">
        <p14:creationId xmlns:p14="http://schemas.microsoft.com/office/powerpoint/2010/main" val="6672925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7154AF-AD65-44D5-A090-0FFA09654ECE}" type="slidenum">
              <a:rPr lang="en-US" smtClean="0"/>
              <a:t>1</a:t>
            </a:fld>
            <a:endParaRPr lang="en-US"/>
          </a:p>
        </p:txBody>
      </p:sp>
    </p:spTree>
    <p:extLst>
      <p:ext uri="{BB962C8B-B14F-4D97-AF65-F5344CB8AC3E}">
        <p14:creationId xmlns:p14="http://schemas.microsoft.com/office/powerpoint/2010/main" val="103338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7154AF-AD65-44D5-A090-0FFA09654ECE}" type="slidenum">
              <a:rPr lang="en-US" smtClean="0"/>
              <a:t>10</a:t>
            </a:fld>
            <a:endParaRPr lang="en-US"/>
          </a:p>
        </p:txBody>
      </p:sp>
    </p:spTree>
    <p:extLst>
      <p:ext uri="{BB962C8B-B14F-4D97-AF65-F5344CB8AC3E}">
        <p14:creationId xmlns:p14="http://schemas.microsoft.com/office/powerpoint/2010/main" val="11386899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7154AF-AD65-44D5-A090-0FFA09654ECE}" type="slidenum">
              <a:rPr lang="en-US" smtClean="0"/>
              <a:t>11</a:t>
            </a:fld>
            <a:endParaRPr lang="en-US"/>
          </a:p>
        </p:txBody>
      </p:sp>
    </p:spTree>
    <p:extLst>
      <p:ext uri="{BB962C8B-B14F-4D97-AF65-F5344CB8AC3E}">
        <p14:creationId xmlns:p14="http://schemas.microsoft.com/office/powerpoint/2010/main" val="34432649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7154AF-AD65-44D5-A090-0FFA09654ECE}" type="slidenum">
              <a:rPr lang="en-US" smtClean="0"/>
              <a:t>12</a:t>
            </a:fld>
            <a:endParaRPr lang="en-US"/>
          </a:p>
        </p:txBody>
      </p:sp>
    </p:spTree>
    <p:extLst>
      <p:ext uri="{BB962C8B-B14F-4D97-AF65-F5344CB8AC3E}">
        <p14:creationId xmlns:p14="http://schemas.microsoft.com/office/powerpoint/2010/main" val="42909677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7154AF-AD65-44D5-A090-0FFA09654ECE}" type="slidenum">
              <a:rPr lang="en-US" smtClean="0"/>
              <a:t>13</a:t>
            </a:fld>
            <a:endParaRPr lang="en-US"/>
          </a:p>
        </p:txBody>
      </p:sp>
    </p:spTree>
    <p:extLst>
      <p:ext uri="{BB962C8B-B14F-4D97-AF65-F5344CB8AC3E}">
        <p14:creationId xmlns:p14="http://schemas.microsoft.com/office/powerpoint/2010/main" val="36313471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7154AF-AD65-44D5-A090-0FFA09654ECE}" type="slidenum">
              <a:rPr lang="en-US" smtClean="0"/>
              <a:t>14</a:t>
            </a:fld>
            <a:endParaRPr lang="en-US"/>
          </a:p>
        </p:txBody>
      </p:sp>
    </p:spTree>
    <p:extLst>
      <p:ext uri="{BB962C8B-B14F-4D97-AF65-F5344CB8AC3E}">
        <p14:creationId xmlns:p14="http://schemas.microsoft.com/office/powerpoint/2010/main" val="16882829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7154AF-AD65-44D5-A090-0FFA09654ECE}" type="slidenum">
              <a:rPr lang="en-US" smtClean="0"/>
              <a:t>15</a:t>
            </a:fld>
            <a:endParaRPr lang="en-US"/>
          </a:p>
        </p:txBody>
      </p:sp>
    </p:spTree>
    <p:extLst>
      <p:ext uri="{BB962C8B-B14F-4D97-AF65-F5344CB8AC3E}">
        <p14:creationId xmlns:p14="http://schemas.microsoft.com/office/powerpoint/2010/main" val="33517509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7154AF-AD65-44D5-A090-0FFA09654ECE}" type="slidenum">
              <a:rPr lang="en-US" smtClean="0"/>
              <a:t>16</a:t>
            </a:fld>
            <a:endParaRPr lang="en-US"/>
          </a:p>
        </p:txBody>
      </p:sp>
    </p:spTree>
    <p:extLst>
      <p:ext uri="{BB962C8B-B14F-4D97-AF65-F5344CB8AC3E}">
        <p14:creationId xmlns:p14="http://schemas.microsoft.com/office/powerpoint/2010/main" val="8686729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7154AF-AD65-44D5-A090-0FFA09654ECE}" type="slidenum">
              <a:rPr lang="en-US" smtClean="0"/>
              <a:t>17</a:t>
            </a:fld>
            <a:endParaRPr lang="en-US"/>
          </a:p>
        </p:txBody>
      </p:sp>
    </p:spTree>
    <p:extLst>
      <p:ext uri="{BB962C8B-B14F-4D97-AF65-F5344CB8AC3E}">
        <p14:creationId xmlns:p14="http://schemas.microsoft.com/office/powerpoint/2010/main" val="6539109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7154AF-AD65-44D5-A090-0FFA09654ECE}" type="slidenum">
              <a:rPr lang="en-US" smtClean="0"/>
              <a:t>18</a:t>
            </a:fld>
            <a:endParaRPr lang="en-US"/>
          </a:p>
        </p:txBody>
      </p:sp>
    </p:spTree>
    <p:extLst>
      <p:ext uri="{BB962C8B-B14F-4D97-AF65-F5344CB8AC3E}">
        <p14:creationId xmlns:p14="http://schemas.microsoft.com/office/powerpoint/2010/main" val="37974867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7154AF-AD65-44D5-A090-0FFA09654ECE}" type="slidenum">
              <a:rPr lang="en-US" smtClean="0"/>
              <a:t>19</a:t>
            </a:fld>
            <a:endParaRPr lang="en-US"/>
          </a:p>
        </p:txBody>
      </p:sp>
    </p:spTree>
    <p:extLst>
      <p:ext uri="{BB962C8B-B14F-4D97-AF65-F5344CB8AC3E}">
        <p14:creationId xmlns:p14="http://schemas.microsoft.com/office/powerpoint/2010/main" val="3141939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7154AF-AD65-44D5-A090-0FFA09654ECE}" type="slidenum">
              <a:rPr lang="en-US" smtClean="0"/>
              <a:t>2</a:t>
            </a:fld>
            <a:endParaRPr lang="en-US"/>
          </a:p>
        </p:txBody>
      </p:sp>
    </p:spTree>
    <p:extLst>
      <p:ext uri="{BB962C8B-B14F-4D97-AF65-F5344CB8AC3E}">
        <p14:creationId xmlns:p14="http://schemas.microsoft.com/office/powerpoint/2010/main" val="18558928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7154AF-AD65-44D5-A090-0FFA09654ECE}" type="slidenum">
              <a:rPr lang="en-US" smtClean="0"/>
              <a:t>20</a:t>
            </a:fld>
            <a:endParaRPr lang="en-US"/>
          </a:p>
        </p:txBody>
      </p:sp>
    </p:spTree>
    <p:extLst>
      <p:ext uri="{BB962C8B-B14F-4D97-AF65-F5344CB8AC3E}">
        <p14:creationId xmlns:p14="http://schemas.microsoft.com/office/powerpoint/2010/main" val="40354040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7154AF-AD65-44D5-A090-0FFA09654ECE}" type="slidenum">
              <a:rPr lang="en-US" smtClean="0"/>
              <a:t>21</a:t>
            </a:fld>
            <a:endParaRPr lang="en-US"/>
          </a:p>
        </p:txBody>
      </p:sp>
    </p:spTree>
    <p:extLst>
      <p:ext uri="{BB962C8B-B14F-4D97-AF65-F5344CB8AC3E}">
        <p14:creationId xmlns:p14="http://schemas.microsoft.com/office/powerpoint/2010/main" val="30195821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7154AF-AD65-44D5-A090-0FFA09654ECE}" type="slidenum">
              <a:rPr lang="en-US" smtClean="0"/>
              <a:t>22</a:t>
            </a:fld>
            <a:endParaRPr lang="en-US"/>
          </a:p>
        </p:txBody>
      </p:sp>
    </p:spTree>
    <p:extLst>
      <p:ext uri="{BB962C8B-B14F-4D97-AF65-F5344CB8AC3E}">
        <p14:creationId xmlns:p14="http://schemas.microsoft.com/office/powerpoint/2010/main" val="32075036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7154AF-AD65-44D5-A090-0FFA09654ECE}" type="slidenum">
              <a:rPr lang="en-US" smtClean="0"/>
              <a:t>23</a:t>
            </a:fld>
            <a:endParaRPr lang="en-US"/>
          </a:p>
        </p:txBody>
      </p:sp>
    </p:spTree>
    <p:extLst>
      <p:ext uri="{BB962C8B-B14F-4D97-AF65-F5344CB8AC3E}">
        <p14:creationId xmlns:p14="http://schemas.microsoft.com/office/powerpoint/2010/main" val="31319340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7154AF-AD65-44D5-A090-0FFA09654ECE}" type="slidenum">
              <a:rPr lang="en-US" smtClean="0"/>
              <a:t>24</a:t>
            </a:fld>
            <a:endParaRPr lang="en-US"/>
          </a:p>
        </p:txBody>
      </p:sp>
    </p:spTree>
    <p:extLst>
      <p:ext uri="{BB962C8B-B14F-4D97-AF65-F5344CB8AC3E}">
        <p14:creationId xmlns:p14="http://schemas.microsoft.com/office/powerpoint/2010/main" val="14406390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7154AF-AD65-44D5-A090-0FFA09654ECE}" type="slidenum">
              <a:rPr lang="en-US" smtClean="0"/>
              <a:t>25</a:t>
            </a:fld>
            <a:endParaRPr lang="en-US"/>
          </a:p>
        </p:txBody>
      </p:sp>
    </p:spTree>
    <p:extLst>
      <p:ext uri="{BB962C8B-B14F-4D97-AF65-F5344CB8AC3E}">
        <p14:creationId xmlns:p14="http://schemas.microsoft.com/office/powerpoint/2010/main" val="15604238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7154AF-AD65-44D5-A090-0FFA09654ECE}" type="slidenum">
              <a:rPr lang="en-US" smtClean="0"/>
              <a:t>26</a:t>
            </a:fld>
            <a:endParaRPr lang="en-US"/>
          </a:p>
        </p:txBody>
      </p:sp>
    </p:spTree>
    <p:extLst>
      <p:ext uri="{BB962C8B-B14F-4D97-AF65-F5344CB8AC3E}">
        <p14:creationId xmlns:p14="http://schemas.microsoft.com/office/powerpoint/2010/main" val="3642142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7154AF-AD65-44D5-A090-0FFA09654ECE}" type="slidenum">
              <a:rPr lang="en-US" smtClean="0"/>
              <a:t>27</a:t>
            </a:fld>
            <a:endParaRPr lang="en-US"/>
          </a:p>
        </p:txBody>
      </p:sp>
    </p:spTree>
    <p:extLst>
      <p:ext uri="{BB962C8B-B14F-4D97-AF65-F5344CB8AC3E}">
        <p14:creationId xmlns:p14="http://schemas.microsoft.com/office/powerpoint/2010/main" val="21358175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7154AF-AD65-44D5-A090-0FFA09654ECE}" type="slidenum">
              <a:rPr lang="en-US" smtClean="0"/>
              <a:t>28</a:t>
            </a:fld>
            <a:endParaRPr lang="en-US"/>
          </a:p>
        </p:txBody>
      </p:sp>
    </p:spTree>
    <p:extLst>
      <p:ext uri="{BB962C8B-B14F-4D97-AF65-F5344CB8AC3E}">
        <p14:creationId xmlns:p14="http://schemas.microsoft.com/office/powerpoint/2010/main" val="5800905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7154AF-AD65-44D5-A090-0FFA09654ECE}" type="slidenum">
              <a:rPr lang="en-US" smtClean="0"/>
              <a:t>29</a:t>
            </a:fld>
            <a:endParaRPr lang="en-US"/>
          </a:p>
        </p:txBody>
      </p:sp>
    </p:spTree>
    <p:extLst>
      <p:ext uri="{BB962C8B-B14F-4D97-AF65-F5344CB8AC3E}">
        <p14:creationId xmlns:p14="http://schemas.microsoft.com/office/powerpoint/2010/main" val="3838903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7154AF-AD65-44D5-A090-0FFA09654ECE}" type="slidenum">
              <a:rPr lang="en-US" smtClean="0"/>
              <a:t>3</a:t>
            </a:fld>
            <a:endParaRPr lang="en-US"/>
          </a:p>
        </p:txBody>
      </p:sp>
    </p:spTree>
    <p:extLst>
      <p:ext uri="{BB962C8B-B14F-4D97-AF65-F5344CB8AC3E}">
        <p14:creationId xmlns:p14="http://schemas.microsoft.com/office/powerpoint/2010/main" val="14046407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7154AF-AD65-44D5-A090-0FFA09654ECE}" type="slidenum">
              <a:rPr lang="en-US" smtClean="0"/>
              <a:t>30</a:t>
            </a:fld>
            <a:endParaRPr lang="en-US"/>
          </a:p>
        </p:txBody>
      </p:sp>
    </p:spTree>
    <p:extLst>
      <p:ext uri="{BB962C8B-B14F-4D97-AF65-F5344CB8AC3E}">
        <p14:creationId xmlns:p14="http://schemas.microsoft.com/office/powerpoint/2010/main" val="33620876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7154AF-AD65-44D5-A090-0FFA09654ECE}" type="slidenum">
              <a:rPr lang="en-US" smtClean="0"/>
              <a:t>31</a:t>
            </a:fld>
            <a:endParaRPr lang="en-US"/>
          </a:p>
        </p:txBody>
      </p:sp>
    </p:spTree>
    <p:extLst>
      <p:ext uri="{BB962C8B-B14F-4D97-AF65-F5344CB8AC3E}">
        <p14:creationId xmlns:p14="http://schemas.microsoft.com/office/powerpoint/2010/main" val="13078071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7154AF-AD65-44D5-A090-0FFA09654ECE}" type="slidenum">
              <a:rPr lang="en-US" smtClean="0"/>
              <a:t>32</a:t>
            </a:fld>
            <a:endParaRPr lang="en-US"/>
          </a:p>
        </p:txBody>
      </p:sp>
    </p:spTree>
    <p:extLst>
      <p:ext uri="{BB962C8B-B14F-4D97-AF65-F5344CB8AC3E}">
        <p14:creationId xmlns:p14="http://schemas.microsoft.com/office/powerpoint/2010/main" val="31258408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7154AF-AD65-44D5-A090-0FFA09654ECE}" type="slidenum">
              <a:rPr lang="en-US" smtClean="0"/>
              <a:t>33</a:t>
            </a:fld>
            <a:endParaRPr lang="en-US"/>
          </a:p>
        </p:txBody>
      </p:sp>
    </p:spTree>
    <p:extLst>
      <p:ext uri="{BB962C8B-B14F-4D97-AF65-F5344CB8AC3E}">
        <p14:creationId xmlns:p14="http://schemas.microsoft.com/office/powerpoint/2010/main" val="36653601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7154AF-AD65-44D5-A090-0FFA09654ECE}" type="slidenum">
              <a:rPr lang="en-US" smtClean="0"/>
              <a:t>34</a:t>
            </a:fld>
            <a:endParaRPr lang="en-US"/>
          </a:p>
        </p:txBody>
      </p:sp>
    </p:spTree>
    <p:extLst>
      <p:ext uri="{BB962C8B-B14F-4D97-AF65-F5344CB8AC3E}">
        <p14:creationId xmlns:p14="http://schemas.microsoft.com/office/powerpoint/2010/main" val="17575952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7154AF-AD65-44D5-A090-0FFA09654ECE}" type="slidenum">
              <a:rPr lang="en-US" smtClean="0"/>
              <a:t>35</a:t>
            </a:fld>
            <a:endParaRPr lang="en-US"/>
          </a:p>
        </p:txBody>
      </p:sp>
    </p:spTree>
    <p:extLst>
      <p:ext uri="{BB962C8B-B14F-4D97-AF65-F5344CB8AC3E}">
        <p14:creationId xmlns:p14="http://schemas.microsoft.com/office/powerpoint/2010/main" val="4336718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7154AF-AD65-44D5-A090-0FFA09654ECE}" type="slidenum">
              <a:rPr lang="en-US" smtClean="0"/>
              <a:t>36</a:t>
            </a:fld>
            <a:endParaRPr lang="en-US"/>
          </a:p>
        </p:txBody>
      </p:sp>
    </p:spTree>
    <p:extLst>
      <p:ext uri="{BB962C8B-B14F-4D97-AF65-F5344CB8AC3E}">
        <p14:creationId xmlns:p14="http://schemas.microsoft.com/office/powerpoint/2010/main" val="38199964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7154AF-AD65-44D5-A090-0FFA09654ECE}" type="slidenum">
              <a:rPr lang="en-US" smtClean="0"/>
              <a:t>37</a:t>
            </a:fld>
            <a:endParaRPr lang="en-US"/>
          </a:p>
        </p:txBody>
      </p:sp>
    </p:spTree>
    <p:extLst>
      <p:ext uri="{BB962C8B-B14F-4D97-AF65-F5344CB8AC3E}">
        <p14:creationId xmlns:p14="http://schemas.microsoft.com/office/powerpoint/2010/main" val="22145789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7154AF-AD65-44D5-A090-0FFA09654ECE}" type="slidenum">
              <a:rPr lang="en-US" smtClean="0"/>
              <a:t>38</a:t>
            </a:fld>
            <a:endParaRPr lang="en-US"/>
          </a:p>
        </p:txBody>
      </p:sp>
    </p:spTree>
    <p:extLst>
      <p:ext uri="{BB962C8B-B14F-4D97-AF65-F5344CB8AC3E}">
        <p14:creationId xmlns:p14="http://schemas.microsoft.com/office/powerpoint/2010/main" val="15463518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7154AF-AD65-44D5-A090-0FFA09654ECE}" type="slidenum">
              <a:rPr lang="en-US" smtClean="0"/>
              <a:t>39</a:t>
            </a:fld>
            <a:endParaRPr lang="en-US"/>
          </a:p>
        </p:txBody>
      </p:sp>
    </p:spTree>
    <p:extLst>
      <p:ext uri="{BB962C8B-B14F-4D97-AF65-F5344CB8AC3E}">
        <p14:creationId xmlns:p14="http://schemas.microsoft.com/office/powerpoint/2010/main" val="37669282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7154AF-AD65-44D5-A090-0FFA09654ECE}" type="slidenum">
              <a:rPr lang="en-US" smtClean="0"/>
              <a:t>4</a:t>
            </a:fld>
            <a:endParaRPr lang="en-US"/>
          </a:p>
        </p:txBody>
      </p:sp>
    </p:spTree>
    <p:extLst>
      <p:ext uri="{BB962C8B-B14F-4D97-AF65-F5344CB8AC3E}">
        <p14:creationId xmlns:p14="http://schemas.microsoft.com/office/powerpoint/2010/main" val="30278266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7154AF-AD65-44D5-A090-0FFA09654ECE}" type="slidenum">
              <a:rPr lang="en-US" smtClean="0"/>
              <a:t>40</a:t>
            </a:fld>
            <a:endParaRPr lang="en-US"/>
          </a:p>
        </p:txBody>
      </p:sp>
    </p:spTree>
    <p:extLst>
      <p:ext uri="{BB962C8B-B14F-4D97-AF65-F5344CB8AC3E}">
        <p14:creationId xmlns:p14="http://schemas.microsoft.com/office/powerpoint/2010/main" val="22330483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7154AF-AD65-44D5-A090-0FFA09654ECE}" type="slidenum">
              <a:rPr lang="en-US" smtClean="0"/>
              <a:t>41</a:t>
            </a:fld>
            <a:endParaRPr lang="en-US"/>
          </a:p>
        </p:txBody>
      </p:sp>
    </p:spTree>
    <p:extLst>
      <p:ext uri="{BB962C8B-B14F-4D97-AF65-F5344CB8AC3E}">
        <p14:creationId xmlns:p14="http://schemas.microsoft.com/office/powerpoint/2010/main" val="30915974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7154AF-AD65-44D5-A090-0FFA09654ECE}" type="slidenum">
              <a:rPr lang="en-US" smtClean="0"/>
              <a:t>42</a:t>
            </a:fld>
            <a:endParaRPr lang="en-US"/>
          </a:p>
        </p:txBody>
      </p:sp>
    </p:spTree>
    <p:extLst>
      <p:ext uri="{BB962C8B-B14F-4D97-AF65-F5344CB8AC3E}">
        <p14:creationId xmlns:p14="http://schemas.microsoft.com/office/powerpoint/2010/main" val="39487236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7154AF-AD65-44D5-A090-0FFA09654ECE}" type="slidenum">
              <a:rPr lang="en-US" smtClean="0"/>
              <a:t>43</a:t>
            </a:fld>
            <a:endParaRPr lang="en-US"/>
          </a:p>
        </p:txBody>
      </p:sp>
    </p:spTree>
    <p:extLst>
      <p:ext uri="{BB962C8B-B14F-4D97-AF65-F5344CB8AC3E}">
        <p14:creationId xmlns:p14="http://schemas.microsoft.com/office/powerpoint/2010/main" val="6416050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7154AF-AD65-44D5-A090-0FFA09654ECE}" type="slidenum">
              <a:rPr lang="en-US" smtClean="0"/>
              <a:t>44</a:t>
            </a:fld>
            <a:endParaRPr lang="en-US"/>
          </a:p>
        </p:txBody>
      </p:sp>
    </p:spTree>
    <p:extLst>
      <p:ext uri="{BB962C8B-B14F-4D97-AF65-F5344CB8AC3E}">
        <p14:creationId xmlns:p14="http://schemas.microsoft.com/office/powerpoint/2010/main" val="42097261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7154AF-AD65-44D5-A090-0FFA09654ECE}" type="slidenum">
              <a:rPr lang="en-US" smtClean="0"/>
              <a:t>45</a:t>
            </a:fld>
            <a:endParaRPr lang="en-US"/>
          </a:p>
        </p:txBody>
      </p:sp>
    </p:spTree>
    <p:extLst>
      <p:ext uri="{BB962C8B-B14F-4D97-AF65-F5344CB8AC3E}">
        <p14:creationId xmlns:p14="http://schemas.microsoft.com/office/powerpoint/2010/main" val="26259521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7154AF-AD65-44D5-A090-0FFA09654ECE}" type="slidenum">
              <a:rPr lang="en-US" smtClean="0"/>
              <a:t>46</a:t>
            </a:fld>
            <a:endParaRPr lang="en-US"/>
          </a:p>
        </p:txBody>
      </p:sp>
    </p:spTree>
    <p:extLst>
      <p:ext uri="{BB962C8B-B14F-4D97-AF65-F5344CB8AC3E}">
        <p14:creationId xmlns:p14="http://schemas.microsoft.com/office/powerpoint/2010/main" val="41779493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7154AF-AD65-44D5-A090-0FFA09654ECE}" type="slidenum">
              <a:rPr lang="en-US" smtClean="0"/>
              <a:t>47</a:t>
            </a:fld>
            <a:endParaRPr lang="en-US"/>
          </a:p>
        </p:txBody>
      </p:sp>
    </p:spTree>
    <p:extLst>
      <p:ext uri="{BB962C8B-B14F-4D97-AF65-F5344CB8AC3E}">
        <p14:creationId xmlns:p14="http://schemas.microsoft.com/office/powerpoint/2010/main" val="8982706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7154AF-AD65-44D5-A090-0FFA09654ECE}" type="slidenum">
              <a:rPr lang="en-US" smtClean="0"/>
              <a:t>48</a:t>
            </a:fld>
            <a:endParaRPr lang="en-US"/>
          </a:p>
        </p:txBody>
      </p:sp>
    </p:spTree>
    <p:extLst>
      <p:ext uri="{BB962C8B-B14F-4D97-AF65-F5344CB8AC3E}">
        <p14:creationId xmlns:p14="http://schemas.microsoft.com/office/powerpoint/2010/main" val="24765639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7154AF-AD65-44D5-A090-0FFA09654ECE}" type="slidenum">
              <a:rPr lang="en-US" smtClean="0"/>
              <a:t>5</a:t>
            </a:fld>
            <a:endParaRPr lang="en-US"/>
          </a:p>
        </p:txBody>
      </p:sp>
    </p:spTree>
    <p:extLst>
      <p:ext uri="{BB962C8B-B14F-4D97-AF65-F5344CB8AC3E}">
        <p14:creationId xmlns:p14="http://schemas.microsoft.com/office/powerpoint/2010/main" val="10896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7154AF-AD65-44D5-A090-0FFA09654ECE}" type="slidenum">
              <a:rPr lang="en-US" smtClean="0"/>
              <a:t>6</a:t>
            </a:fld>
            <a:endParaRPr lang="en-US"/>
          </a:p>
        </p:txBody>
      </p:sp>
    </p:spTree>
    <p:extLst>
      <p:ext uri="{BB962C8B-B14F-4D97-AF65-F5344CB8AC3E}">
        <p14:creationId xmlns:p14="http://schemas.microsoft.com/office/powerpoint/2010/main" val="571815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7154AF-AD65-44D5-A090-0FFA09654ECE}" type="slidenum">
              <a:rPr lang="en-US" smtClean="0"/>
              <a:t>7</a:t>
            </a:fld>
            <a:endParaRPr lang="en-US"/>
          </a:p>
        </p:txBody>
      </p:sp>
    </p:spTree>
    <p:extLst>
      <p:ext uri="{BB962C8B-B14F-4D97-AF65-F5344CB8AC3E}">
        <p14:creationId xmlns:p14="http://schemas.microsoft.com/office/powerpoint/2010/main" val="25439393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7154AF-AD65-44D5-A090-0FFA09654ECE}" type="slidenum">
              <a:rPr lang="en-US" smtClean="0"/>
              <a:t>8</a:t>
            </a:fld>
            <a:endParaRPr lang="en-US"/>
          </a:p>
        </p:txBody>
      </p:sp>
    </p:spTree>
    <p:extLst>
      <p:ext uri="{BB962C8B-B14F-4D97-AF65-F5344CB8AC3E}">
        <p14:creationId xmlns:p14="http://schemas.microsoft.com/office/powerpoint/2010/main" val="19995177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7154AF-AD65-44D5-A090-0FFA09654ECE}" type="slidenum">
              <a:rPr lang="en-US" smtClean="0"/>
              <a:t>9</a:t>
            </a:fld>
            <a:endParaRPr lang="en-US"/>
          </a:p>
        </p:txBody>
      </p:sp>
    </p:spTree>
    <p:extLst>
      <p:ext uri="{BB962C8B-B14F-4D97-AF65-F5344CB8AC3E}">
        <p14:creationId xmlns:p14="http://schemas.microsoft.com/office/powerpoint/2010/main" val="2083303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EE879DB-7B6D-4F9A-B784-0A0FCBBDCFC0}" type="datetimeFigureOut">
              <a:rPr lang="en-US" smtClean="0"/>
              <a:t>7/9/2020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F8B577-3042-4D8D-BECD-7BBA75FCC987}" type="slidenum">
              <a:rPr lang="en-US" smtClean="0"/>
              <a:t>‹#›</a:t>
            </a:fld>
            <a:endParaRPr lang="en-US"/>
          </a:p>
        </p:txBody>
      </p:sp>
    </p:spTree>
    <p:extLst>
      <p:ext uri="{BB962C8B-B14F-4D97-AF65-F5344CB8AC3E}">
        <p14:creationId xmlns:p14="http://schemas.microsoft.com/office/powerpoint/2010/main" val="25507572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EE879DB-7B6D-4F9A-B784-0A0FCBBDCFC0}" type="datetimeFigureOut">
              <a:rPr lang="en-US" smtClean="0"/>
              <a:t>7/9/2020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F8B577-3042-4D8D-BECD-7BBA75FCC987}" type="slidenum">
              <a:rPr lang="en-US" smtClean="0"/>
              <a:t>‹#›</a:t>
            </a:fld>
            <a:endParaRPr lang="en-US"/>
          </a:p>
        </p:txBody>
      </p:sp>
    </p:spTree>
    <p:extLst>
      <p:ext uri="{BB962C8B-B14F-4D97-AF65-F5344CB8AC3E}">
        <p14:creationId xmlns:p14="http://schemas.microsoft.com/office/powerpoint/2010/main" val="3889028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EE879DB-7B6D-4F9A-B784-0A0FCBBDCFC0}" type="datetimeFigureOut">
              <a:rPr lang="en-US" smtClean="0"/>
              <a:t>7/9/2020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F8B577-3042-4D8D-BECD-7BBA75FCC987}" type="slidenum">
              <a:rPr lang="en-US" smtClean="0"/>
              <a:t>‹#›</a:t>
            </a:fld>
            <a:endParaRPr lang="en-US"/>
          </a:p>
        </p:txBody>
      </p:sp>
    </p:spTree>
    <p:extLst>
      <p:ext uri="{BB962C8B-B14F-4D97-AF65-F5344CB8AC3E}">
        <p14:creationId xmlns:p14="http://schemas.microsoft.com/office/powerpoint/2010/main" val="40625697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EE879DB-7B6D-4F9A-B784-0A0FCBBDCFC0}" type="datetimeFigureOut">
              <a:rPr lang="en-US" smtClean="0"/>
              <a:t>7/9/2020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F8B577-3042-4D8D-BECD-7BBA75FCC987}" type="slidenum">
              <a:rPr lang="en-US" smtClean="0"/>
              <a:t>‹#›</a:t>
            </a:fld>
            <a:endParaRPr lang="en-US"/>
          </a:p>
        </p:txBody>
      </p:sp>
    </p:spTree>
    <p:extLst>
      <p:ext uri="{BB962C8B-B14F-4D97-AF65-F5344CB8AC3E}">
        <p14:creationId xmlns:p14="http://schemas.microsoft.com/office/powerpoint/2010/main" val="840921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E879DB-7B6D-4F9A-B784-0A0FCBBDCFC0}" type="datetimeFigureOut">
              <a:rPr lang="en-US" smtClean="0"/>
              <a:t>7/9/2020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F8B577-3042-4D8D-BECD-7BBA75FCC987}" type="slidenum">
              <a:rPr lang="en-US" smtClean="0"/>
              <a:t>‹#›</a:t>
            </a:fld>
            <a:endParaRPr lang="en-US"/>
          </a:p>
        </p:txBody>
      </p:sp>
    </p:spTree>
    <p:extLst>
      <p:ext uri="{BB962C8B-B14F-4D97-AF65-F5344CB8AC3E}">
        <p14:creationId xmlns:p14="http://schemas.microsoft.com/office/powerpoint/2010/main" val="2643308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EE879DB-7B6D-4F9A-B784-0A0FCBBDCFC0}" type="datetimeFigureOut">
              <a:rPr lang="en-US" smtClean="0"/>
              <a:t>7/9/2020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F8B577-3042-4D8D-BECD-7BBA75FCC987}" type="slidenum">
              <a:rPr lang="en-US" smtClean="0"/>
              <a:t>‹#›</a:t>
            </a:fld>
            <a:endParaRPr lang="en-US"/>
          </a:p>
        </p:txBody>
      </p:sp>
    </p:spTree>
    <p:extLst>
      <p:ext uri="{BB962C8B-B14F-4D97-AF65-F5344CB8AC3E}">
        <p14:creationId xmlns:p14="http://schemas.microsoft.com/office/powerpoint/2010/main" val="4078131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EE879DB-7B6D-4F9A-B784-0A0FCBBDCFC0}" type="datetimeFigureOut">
              <a:rPr lang="en-US" smtClean="0"/>
              <a:t>7/9/2020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F8B577-3042-4D8D-BECD-7BBA75FCC987}" type="slidenum">
              <a:rPr lang="en-US" smtClean="0"/>
              <a:t>‹#›</a:t>
            </a:fld>
            <a:endParaRPr lang="en-US"/>
          </a:p>
        </p:txBody>
      </p:sp>
    </p:spTree>
    <p:extLst>
      <p:ext uri="{BB962C8B-B14F-4D97-AF65-F5344CB8AC3E}">
        <p14:creationId xmlns:p14="http://schemas.microsoft.com/office/powerpoint/2010/main" val="22379570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EE879DB-7B6D-4F9A-B784-0A0FCBBDCFC0}" type="datetimeFigureOut">
              <a:rPr lang="en-US" smtClean="0"/>
              <a:t>7/9/2020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F8B577-3042-4D8D-BECD-7BBA75FCC987}" type="slidenum">
              <a:rPr lang="en-US" smtClean="0"/>
              <a:t>‹#›</a:t>
            </a:fld>
            <a:endParaRPr lang="en-US"/>
          </a:p>
        </p:txBody>
      </p:sp>
    </p:spTree>
    <p:extLst>
      <p:ext uri="{BB962C8B-B14F-4D97-AF65-F5344CB8AC3E}">
        <p14:creationId xmlns:p14="http://schemas.microsoft.com/office/powerpoint/2010/main" val="481246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E879DB-7B6D-4F9A-B784-0A0FCBBDCFC0}" type="datetimeFigureOut">
              <a:rPr lang="en-US" smtClean="0"/>
              <a:t>7/9/2020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2F8B577-3042-4D8D-BECD-7BBA75FCC987}" type="slidenum">
              <a:rPr lang="en-US" smtClean="0"/>
              <a:t>‹#›</a:t>
            </a:fld>
            <a:endParaRPr lang="en-US"/>
          </a:p>
        </p:txBody>
      </p:sp>
    </p:spTree>
    <p:extLst>
      <p:ext uri="{BB962C8B-B14F-4D97-AF65-F5344CB8AC3E}">
        <p14:creationId xmlns:p14="http://schemas.microsoft.com/office/powerpoint/2010/main" val="34907287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E879DB-7B6D-4F9A-B784-0A0FCBBDCFC0}" type="datetimeFigureOut">
              <a:rPr lang="en-US" smtClean="0"/>
              <a:t>7/9/2020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F8B577-3042-4D8D-BECD-7BBA75FCC987}" type="slidenum">
              <a:rPr lang="en-US" smtClean="0"/>
              <a:t>‹#›</a:t>
            </a:fld>
            <a:endParaRPr lang="en-US"/>
          </a:p>
        </p:txBody>
      </p:sp>
    </p:spTree>
    <p:extLst>
      <p:ext uri="{BB962C8B-B14F-4D97-AF65-F5344CB8AC3E}">
        <p14:creationId xmlns:p14="http://schemas.microsoft.com/office/powerpoint/2010/main" val="2862484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E879DB-7B6D-4F9A-B784-0A0FCBBDCFC0}" type="datetimeFigureOut">
              <a:rPr lang="en-US" smtClean="0"/>
              <a:t>7/9/2020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F8B577-3042-4D8D-BECD-7BBA75FCC987}" type="slidenum">
              <a:rPr lang="en-US" smtClean="0"/>
              <a:t>‹#›</a:t>
            </a:fld>
            <a:endParaRPr lang="en-US"/>
          </a:p>
        </p:txBody>
      </p:sp>
    </p:spTree>
    <p:extLst>
      <p:ext uri="{BB962C8B-B14F-4D97-AF65-F5344CB8AC3E}">
        <p14:creationId xmlns:p14="http://schemas.microsoft.com/office/powerpoint/2010/main" val="2359108356"/>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54471841"/>
      </p:ext>
    </p:extLst>
  </p:cSld>
  <p:clrMap bg1="lt1" tx1="dk1" bg2="lt2" tx2="dk2" accent1="accent1" accent2="accent2" accent3="accent3" accent4="accent4" accent5="accent5" accent6="accent6" hlink="hlink" folHlink="folHlink"/>
  <p:timing>
    <p:tnLst>
      <p:par>
        <p:cTn id="1" dur="indefinite" restart="never" nodeType="tmRoot"/>
      </p:par>
    </p:tnLst>
  </p:timing>
  <p:hf hdr="0" dt="0"/>
  <p:txStyles>
    <p:titleStyle>
      <a:lvl1pPr algn="l" defTabSz="685800" rtl="0" eaLnBrk="1" latinLnBrk="0" hangingPunct="1">
        <a:lnSpc>
          <a:spcPts val="3900"/>
        </a:lnSpc>
        <a:spcBef>
          <a:spcPct val="0"/>
        </a:spcBef>
        <a:buNone/>
        <a:defRPr lang="ru-RU" sz="3000" kern="1200" dirty="0">
          <a:solidFill>
            <a:schemeClr val="bg1"/>
          </a:solidFill>
          <a:latin typeface="+mn-lt"/>
          <a:ea typeface="+mn-ea"/>
          <a:cs typeface="+mn-cs"/>
        </a:defRPr>
      </a:lvl1pPr>
    </p:titleStyle>
    <p:bodyStyle>
      <a:lvl1pPr marL="171450" indent="-171450" algn="l" defTabSz="685800" rtl="0" eaLnBrk="1" latinLnBrk="0" hangingPunct="1">
        <a:lnSpc>
          <a:spcPct val="90000"/>
        </a:lnSpc>
        <a:spcBef>
          <a:spcPts val="0"/>
        </a:spcBef>
        <a:spcAft>
          <a:spcPts val="450"/>
        </a:spcAft>
        <a:buFont typeface="Arial" panose="020B0604020202020204" pitchFamily="34" charset="0"/>
        <a:buChar char="•"/>
        <a:defRPr sz="1800" kern="1200" baseline="0">
          <a:solidFill>
            <a:schemeClr val="tx1">
              <a:lumMod val="95000"/>
              <a:lumOff val="5000"/>
            </a:schemeClr>
          </a:solidFill>
          <a:latin typeface="+mn-lt"/>
          <a:ea typeface="+mn-ea"/>
          <a:cs typeface="+mn-cs"/>
        </a:defRPr>
      </a:lvl1pPr>
      <a:lvl2pPr marL="514350" indent="-171450" algn="l" defTabSz="685800" rtl="0" eaLnBrk="1" latinLnBrk="0" hangingPunct="1">
        <a:lnSpc>
          <a:spcPct val="90000"/>
        </a:lnSpc>
        <a:spcBef>
          <a:spcPts val="0"/>
        </a:spcBef>
        <a:spcAft>
          <a:spcPts val="450"/>
        </a:spcAft>
        <a:buFont typeface="Arial" panose="020B0604020202020204" pitchFamily="34" charset="0"/>
        <a:buChar char="•"/>
        <a:defRPr sz="1500" kern="1200">
          <a:solidFill>
            <a:schemeClr val="tx1">
              <a:lumMod val="95000"/>
              <a:lumOff val="5000"/>
            </a:schemeClr>
          </a:solidFill>
          <a:latin typeface="+mn-lt"/>
          <a:ea typeface="+mn-ea"/>
          <a:cs typeface="+mn-cs"/>
        </a:defRPr>
      </a:lvl2pPr>
      <a:lvl3pPr marL="857250" indent="-171450" algn="l" defTabSz="685800" rtl="0" eaLnBrk="1" latinLnBrk="0" hangingPunct="1">
        <a:lnSpc>
          <a:spcPct val="90000"/>
        </a:lnSpc>
        <a:spcBef>
          <a:spcPts val="0"/>
        </a:spcBef>
        <a:spcAft>
          <a:spcPts val="450"/>
        </a:spcAft>
        <a:buFont typeface="Arial" panose="020B0604020202020204" pitchFamily="34" charset="0"/>
        <a:buChar char="•"/>
        <a:defRPr sz="1350" kern="1200">
          <a:solidFill>
            <a:schemeClr val="tx1">
              <a:lumMod val="95000"/>
              <a:lumOff val="5000"/>
            </a:schemeClr>
          </a:solidFill>
          <a:latin typeface="+mn-lt"/>
          <a:ea typeface="+mn-ea"/>
          <a:cs typeface="+mn-cs"/>
        </a:defRPr>
      </a:lvl3pPr>
      <a:lvl4pPr marL="1200150" indent="-171450" algn="l" defTabSz="685800" rtl="0" eaLnBrk="1" latinLnBrk="0" hangingPunct="1">
        <a:lnSpc>
          <a:spcPct val="90000"/>
        </a:lnSpc>
        <a:spcBef>
          <a:spcPts val="0"/>
        </a:spcBef>
        <a:spcAft>
          <a:spcPts val="450"/>
        </a:spcAft>
        <a:buFont typeface="Arial" panose="020B0604020202020204" pitchFamily="34" charset="0"/>
        <a:buChar char="•"/>
        <a:defRPr sz="1200" kern="1200">
          <a:solidFill>
            <a:schemeClr val="tx1">
              <a:lumMod val="95000"/>
              <a:lumOff val="5000"/>
            </a:schemeClr>
          </a:solidFill>
          <a:latin typeface="+mn-lt"/>
          <a:ea typeface="+mn-ea"/>
          <a:cs typeface="+mn-cs"/>
        </a:defRPr>
      </a:lvl4pPr>
      <a:lvl5pPr marL="1543050" indent="-171450" algn="l" defTabSz="685800" rtl="0" eaLnBrk="1" latinLnBrk="0" hangingPunct="1">
        <a:lnSpc>
          <a:spcPct val="90000"/>
        </a:lnSpc>
        <a:spcBef>
          <a:spcPts val="0"/>
        </a:spcBef>
        <a:spcAft>
          <a:spcPts val="450"/>
        </a:spcAft>
        <a:buFont typeface="Arial" panose="020B0604020202020204" pitchFamily="34" charset="0"/>
        <a:buChar char="•"/>
        <a:defRPr sz="1200" kern="1200">
          <a:solidFill>
            <a:schemeClr val="tx1">
              <a:lumMod val="95000"/>
              <a:lumOff val="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E879DB-7B6D-4F9A-B784-0A0FCBBDCFC0}" type="datetimeFigureOut">
              <a:rPr lang="en-US" smtClean="0"/>
              <a:t>7/9/2020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F8B577-3042-4D8D-BECD-7BBA75FCC987}" type="slidenum">
              <a:rPr lang="en-US" smtClean="0"/>
              <a:t>‹#›</a:t>
            </a:fld>
            <a:endParaRPr lang="en-US"/>
          </a:p>
        </p:txBody>
      </p:sp>
    </p:spTree>
    <p:extLst>
      <p:ext uri="{BB962C8B-B14F-4D97-AF65-F5344CB8AC3E}">
        <p14:creationId xmlns:p14="http://schemas.microsoft.com/office/powerpoint/2010/main" val="323594195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gif"/><Relationship Id="rId3" Type="http://schemas.openxmlformats.org/officeDocument/2006/relationships/slideLayout" Target="../slideLayouts/slideLayout1.xml"/><Relationship Id="rId7" Type="http://schemas.openxmlformats.org/officeDocument/2006/relationships/image" Target="../media/image3.png"/><Relationship Id="rId12" Type="http://schemas.openxmlformats.org/officeDocument/2006/relationships/image" Target="../media/image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11" Type="http://schemas.openxmlformats.org/officeDocument/2006/relationships/slide" Target="slide48.xml"/><Relationship Id="rId5" Type="http://schemas.openxmlformats.org/officeDocument/2006/relationships/image" Target="../media/image1.jpg"/><Relationship Id="rId10" Type="http://schemas.openxmlformats.org/officeDocument/2006/relationships/image" Target="../media/image6.png"/><Relationship Id="rId4" Type="http://schemas.openxmlformats.org/officeDocument/2006/relationships/notesSlide" Target="../notesSlides/notesSlide1.xml"/><Relationship Id="rId9" Type="http://schemas.openxmlformats.org/officeDocument/2006/relationships/image" Target="../media/image5.gi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7.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slide" Target="slide48.xml"/><Relationship Id="rId5" Type="http://schemas.openxmlformats.org/officeDocument/2006/relationships/image" Target="../media/image16.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7.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slide" Target="slide48.xml"/><Relationship Id="rId5" Type="http://schemas.openxmlformats.org/officeDocument/2006/relationships/image" Target="../media/image17.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7.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slide" Target="slide48.xml"/><Relationship Id="rId5" Type="http://schemas.openxmlformats.org/officeDocument/2006/relationships/image" Target="../media/image18.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7.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slide" Target="slide48.xml"/><Relationship Id="rId5" Type="http://schemas.openxmlformats.org/officeDocument/2006/relationships/image" Target="../media/image19.jp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6.xml"/><Relationship Id="rId7" Type="http://schemas.openxmlformats.org/officeDocument/2006/relationships/slide" Target="slide48.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hyperlink" Target="http://bswan.org/iprn_solution_guide.asp" TargetMode="External"/><Relationship Id="rId5" Type="http://schemas.openxmlformats.org/officeDocument/2006/relationships/image" Target="../media/image20.jp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6.xml"/><Relationship Id="rId7" Type="http://schemas.openxmlformats.org/officeDocument/2006/relationships/slide" Target="slide48.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hyperlink" Target="http://bswan.org/yates_irsf_update.asp" TargetMode="External"/><Relationship Id="rId5" Type="http://schemas.openxmlformats.org/officeDocument/2006/relationships/image" Target="../media/image21.jp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7.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slide" Target="slide48.xml"/><Relationship Id="rId5" Type="http://schemas.openxmlformats.org/officeDocument/2006/relationships/image" Target="../media/image22.jp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6.xml"/><Relationship Id="rId7" Type="http://schemas.openxmlformats.org/officeDocument/2006/relationships/slide" Target="slide48.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hyperlink" Target="https://www.cfca.org/" TargetMode="External"/><Relationship Id="rId5" Type="http://schemas.openxmlformats.org/officeDocument/2006/relationships/image" Target="../media/image23.jp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7.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slide" Target="slide48.xml"/><Relationship Id="rId5" Type="http://schemas.openxmlformats.org/officeDocument/2006/relationships/image" Target="../media/image24.jp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7.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slide" Target="slide48.xml"/><Relationship Id="rId5" Type="http://schemas.openxmlformats.org/officeDocument/2006/relationships/image" Target="../media/image25.jp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slide" Target="slide48.xml"/><Relationship Id="rId5" Type="http://schemas.openxmlformats.org/officeDocument/2006/relationships/image" Target="../media/image8.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7.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slide" Target="slide48.xml"/><Relationship Id="rId5" Type="http://schemas.openxmlformats.org/officeDocument/2006/relationships/image" Target="../media/image26.jp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7.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slide" Target="slide48.xml"/><Relationship Id="rId5" Type="http://schemas.openxmlformats.org/officeDocument/2006/relationships/image" Target="../media/image27.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7.png"/><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slide" Target="slide48.xml"/><Relationship Id="rId5" Type="http://schemas.openxmlformats.org/officeDocument/2006/relationships/image" Target="../media/image28.jp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7.png"/><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slide" Target="slide48.xml"/><Relationship Id="rId5" Type="http://schemas.openxmlformats.org/officeDocument/2006/relationships/image" Target="../media/image29.jp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hyperlink" Target="http://bswan.org/ab_handshake.asp" TargetMode="External"/><Relationship Id="rId3" Type="http://schemas.openxmlformats.org/officeDocument/2006/relationships/slideLayout" Target="../slideLayouts/slideLayout6.xml"/><Relationship Id="rId7" Type="http://schemas.openxmlformats.org/officeDocument/2006/relationships/hyperlink" Target="http://bswan.org/business_victim_wangiri.asp" TargetMode="External"/><Relationship Id="rId2" Type="http://schemas.openxmlformats.org/officeDocument/2006/relationships/audio" Target="../media/media24.mp3"/><Relationship Id="rId1" Type="http://schemas.microsoft.com/office/2007/relationships/media" Target="../media/media24.mp3"/><Relationship Id="rId6" Type="http://schemas.openxmlformats.org/officeDocument/2006/relationships/hyperlink" Target="http://bswan.org/lanck_telecom_fms.asp" TargetMode="External"/><Relationship Id="rId5" Type="http://schemas.openxmlformats.org/officeDocument/2006/relationships/image" Target="../media/image30.png"/><Relationship Id="rId10" Type="http://schemas.openxmlformats.org/officeDocument/2006/relationships/image" Target="../media/image7.png"/><Relationship Id="rId4" Type="http://schemas.openxmlformats.org/officeDocument/2006/relationships/notesSlide" Target="../notesSlides/notesSlide24.xml"/><Relationship Id="rId9" Type="http://schemas.openxmlformats.org/officeDocument/2006/relationships/slide" Target="slide48.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7.png"/><Relationship Id="rId2" Type="http://schemas.openxmlformats.org/officeDocument/2006/relationships/audio" Target="../media/media25.mp3"/><Relationship Id="rId1" Type="http://schemas.microsoft.com/office/2007/relationships/media" Target="../media/media25.mp3"/><Relationship Id="rId6" Type="http://schemas.openxmlformats.org/officeDocument/2006/relationships/slide" Target="slide48.xml"/><Relationship Id="rId5" Type="http://schemas.openxmlformats.org/officeDocument/2006/relationships/image" Target="../media/image31.jp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7.png"/><Relationship Id="rId2" Type="http://schemas.openxmlformats.org/officeDocument/2006/relationships/audio" Target="../media/media26.mp3"/><Relationship Id="rId1" Type="http://schemas.microsoft.com/office/2007/relationships/media" Target="../media/media26.mp3"/><Relationship Id="rId6" Type="http://schemas.openxmlformats.org/officeDocument/2006/relationships/slide" Target="slide48.xml"/><Relationship Id="rId5" Type="http://schemas.openxmlformats.org/officeDocument/2006/relationships/image" Target="../media/image32.jp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7.png"/><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slide" Target="slide48.xml"/><Relationship Id="rId5" Type="http://schemas.openxmlformats.org/officeDocument/2006/relationships/image" Target="../media/image33.jp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7.png"/><Relationship Id="rId2" Type="http://schemas.openxmlformats.org/officeDocument/2006/relationships/audio" Target="../media/media28.mp3"/><Relationship Id="rId1" Type="http://schemas.microsoft.com/office/2007/relationships/media" Target="../media/media28.mp3"/><Relationship Id="rId6" Type="http://schemas.openxmlformats.org/officeDocument/2006/relationships/slide" Target="slide48.xml"/><Relationship Id="rId5" Type="http://schemas.openxmlformats.org/officeDocument/2006/relationships/image" Target="../media/image34.jp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7.png"/><Relationship Id="rId2" Type="http://schemas.openxmlformats.org/officeDocument/2006/relationships/audio" Target="../media/media29.mp3"/><Relationship Id="rId1" Type="http://schemas.microsoft.com/office/2007/relationships/media" Target="../media/media29.mp3"/><Relationship Id="rId6" Type="http://schemas.openxmlformats.org/officeDocument/2006/relationships/slide" Target="slide48.xml"/><Relationship Id="rId5" Type="http://schemas.openxmlformats.org/officeDocument/2006/relationships/image" Target="../media/image35.jp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slide" Target="slide48.xml"/><Relationship Id="rId5" Type="http://schemas.openxmlformats.org/officeDocument/2006/relationships/image" Target="../media/image9.jp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7.png"/><Relationship Id="rId2" Type="http://schemas.openxmlformats.org/officeDocument/2006/relationships/audio" Target="../media/media30.mp3"/><Relationship Id="rId1" Type="http://schemas.microsoft.com/office/2007/relationships/media" Target="../media/media30.mp3"/><Relationship Id="rId6" Type="http://schemas.openxmlformats.org/officeDocument/2006/relationships/slide" Target="slide48.xml"/><Relationship Id="rId5" Type="http://schemas.openxmlformats.org/officeDocument/2006/relationships/image" Target="../media/image36.jp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7.png"/><Relationship Id="rId2" Type="http://schemas.openxmlformats.org/officeDocument/2006/relationships/audio" Target="../media/media31.mp3"/><Relationship Id="rId1" Type="http://schemas.microsoft.com/office/2007/relationships/media" Target="../media/media31.mp3"/><Relationship Id="rId6" Type="http://schemas.openxmlformats.org/officeDocument/2006/relationships/slide" Target="slide48.xml"/><Relationship Id="rId5" Type="http://schemas.openxmlformats.org/officeDocument/2006/relationships/image" Target="../media/image37.jpe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7.png"/><Relationship Id="rId2" Type="http://schemas.openxmlformats.org/officeDocument/2006/relationships/audio" Target="../media/media32.mp3"/><Relationship Id="rId1" Type="http://schemas.microsoft.com/office/2007/relationships/media" Target="../media/media32.mp3"/><Relationship Id="rId6" Type="http://schemas.openxmlformats.org/officeDocument/2006/relationships/slide" Target="slide48.xml"/><Relationship Id="rId5" Type="http://schemas.openxmlformats.org/officeDocument/2006/relationships/image" Target="../media/image38.jp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7.png"/><Relationship Id="rId2" Type="http://schemas.openxmlformats.org/officeDocument/2006/relationships/audio" Target="../media/media33.mp3"/><Relationship Id="rId1" Type="http://schemas.microsoft.com/office/2007/relationships/media" Target="../media/media33.mp3"/><Relationship Id="rId6" Type="http://schemas.openxmlformats.org/officeDocument/2006/relationships/slide" Target="slide48.xml"/><Relationship Id="rId5" Type="http://schemas.openxmlformats.org/officeDocument/2006/relationships/image" Target="../media/image39.jpe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7.png"/><Relationship Id="rId2" Type="http://schemas.openxmlformats.org/officeDocument/2006/relationships/audio" Target="../media/media34.mp3"/><Relationship Id="rId1" Type="http://schemas.microsoft.com/office/2007/relationships/media" Target="../media/media34.mp3"/><Relationship Id="rId6" Type="http://schemas.openxmlformats.org/officeDocument/2006/relationships/slide" Target="slide48.xml"/><Relationship Id="rId5" Type="http://schemas.openxmlformats.org/officeDocument/2006/relationships/image" Target="../media/image40.jp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6.xml"/><Relationship Id="rId7" Type="http://schemas.openxmlformats.org/officeDocument/2006/relationships/slide" Target="slide48.xml"/><Relationship Id="rId2" Type="http://schemas.openxmlformats.org/officeDocument/2006/relationships/audio" Target="../media/media35.mp3"/><Relationship Id="rId1" Type="http://schemas.microsoft.com/office/2007/relationships/media" Target="../media/media35.mp3"/><Relationship Id="rId6" Type="http://schemas.openxmlformats.org/officeDocument/2006/relationships/hyperlink" Target="http://bswan.org/trunumber_protect_solution_guide.asp" TargetMode="External"/><Relationship Id="rId5" Type="http://schemas.openxmlformats.org/officeDocument/2006/relationships/image" Target="../media/image41.jp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7.png"/><Relationship Id="rId2" Type="http://schemas.openxmlformats.org/officeDocument/2006/relationships/audio" Target="../media/media36.mp3"/><Relationship Id="rId1" Type="http://schemas.microsoft.com/office/2007/relationships/media" Target="../media/media36.mp3"/><Relationship Id="rId6" Type="http://schemas.openxmlformats.org/officeDocument/2006/relationships/slide" Target="slide48.xml"/><Relationship Id="rId5" Type="http://schemas.openxmlformats.org/officeDocument/2006/relationships/image" Target="../media/image42.jp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7.png"/><Relationship Id="rId2" Type="http://schemas.openxmlformats.org/officeDocument/2006/relationships/audio" Target="../media/media37.mp3"/><Relationship Id="rId1" Type="http://schemas.microsoft.com/office/2007/relationships/media" Target="../media/media37.mp3"/><Relationship Id="rId6" Type="http://schemas.openxmlformats.org/officeDocument/2006/relationships/slide" Target="slide48.xml"/><Relationship Id="rId5" Type="http://schemas.openxmlformats.org/officeDocument/2006/relationships/image" Target="../media/image43.jp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7.png"/><Relationship Id="rId2" Type="http://schemas.openxmlformats.org/officeDocument/2006/relationships/audio" Target="../media/media38.mp3"/><Relationship Id="rId1" Type="http://schemas.microsoft.com/office/2007/relationships/media" Target="../media/media38.mp3"/><Relationship Id="rId6" Type="http://schemas.openxmlformats.org/officeDocument/2006/relationships/slide" Target="slide48.xml"/><Relationship Id="rId5" Type="http://schemas.openxmlformats.org/officeDocument/2006/relationships/image" Target="../media/image44.jp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7.png"/><Relationship Id="rId2" Type="http://schemas.openxmlformats.org/officeDocument/2006/relationships/audio" Target="../media/media39.mp3"/><Relationship Id="rId1" Type="http://schemas.microsoft.com/office/2007/relationships/media" Target="../media/media39.mp3"/><Relationship Id="rId6" Type="http://schemas.openxmlformats.org/officeDocument/2006/relationships/slide" Target="slide48.xml"/><Relationship Id="rId5" Type="http://schemas.openxmlformats.org/officeDocument/2006/relationships/image" Target="../media/image45.jp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7.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slide" Target="slide48.xml"/><Relationship Id="rId5" Type="http://schemas.openxmlformats.org/officeDocument/2006/relationships/image" Target="../media/image10.jp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7.png"/><Relationship Id="rId2" Type="http://schemas.openxmlformats.org/officeDocument/2006/relationships/audio" Target="../media/media40.mp3"/><Relationship Id="rId1" Type="http://schemas.microsoft.com/office/2007/relationships/media" Target="../media/media40.mp3"/><Relationship Id="rId6" Type="http://schemas.openxmlformats.org/officeDocument/2006/relationships/slide" Target="slide48.xml"/><Relationship Id="rId5" Type="http://schemas.openxmlformats.org/officeDocument/2006/relationships/image" Target="../media/image46.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7.png"/><Relationship Id="rId2" Type="http://schemas.openxmlformats.org/officeDocument/2006/relationships/audio" Target="../media/media41.mp3"/><Relationship Id="rId1" Type="http://schemas.microsoft.com/office/2007/relationships/media" Target="../media/media41.mp3"/><Relationship Id="rId6" Type="http://schemas.openxmlformats.org/officeDocument/2006/relationships/slide" Target="slide48.xml"/><Relationship Id="rId5" Type="http://schemas.openxmlformats.org/officeDocument/2006/relationships/image" Target="../media/image47.jp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6.xml"/><Relationship Id="rId7" Type="http://schemas.openxmlformats.org/officeDocument/2006/relationships/slide" Target="slide48.xml"/><Relationship Id="rId2" Type="http://schemas.openxmlformats.org/officeDocument/2006/relationships/audio" Target="../media/media42.mp3"/><Relationship Id="rId1" Type="http://schemas.microsoft.com/office/2007/relationships/media" Target="../media/media42.mp3"/><Relationship Id="rId6" Type="http://schemas.openxmlformats.org/officeDocument/2006/relationships/hyperlink" Target="http://bswan.org/pbx_protection_whitepaper.asp" TargetMode="External"/><Relationship Id="rId5" Type="http://schemas.openxmlformats.org/officeDocument/2006/relationships/image" Target="../media/image48.jp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7.png"/><Relationship Id="rId2" Type="http://schemas.openxmlformats.org/officeDocument/2006/relationships/audio" Target="../media/media43.mp3"/><Relationship Id="rId1" Type="http://schemas.microsoft.com/office/2007/relationships/media" Target="../media/media43.mp3"/><Relationship Id="rId6" Type="http://schemas.openxmlformats.org/officeDocument/2006/relationships/slide" Target="slide48.xml"/><Relationship Id="rId5" Type="http://schemas.openxmlformats.org/officeDocument/2006/relationships/image" Target="../media/image49.jp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7.png"/><Relationship Id="rId2" Type="http://schemas.openxmlformats.org/officeDocument/2006/relationships/audio" Target="../media/media44.mp3"/><Relationship Id="rId1" Type="http://schemas.microsoft.com/office/2007/relationships/media" Target="../media/media44.mp3"/><Relationship Id="rId6" Type="http://schemas.openxmlformats.org/officeDocument/2006/relationships/slide" Target="slide48.xml"/><Relationship Id="rId5" Type="http://schemas.openxmlformats.org/officeDocument/2006/relationships/image" Target="../media/image50.jp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7.png"/><Relationship Id="rId2" Type="http://schemas.openxmlformats.org/officeDocument/2006/relationships/audio" Target="../media/media45.mp3"/><Relationship Id="rId1" Type="http://schemas.microsoft.com/office/2007/relationships/media" Target="../media/media45.mp3"/><Relationship Id="rId6" Type="http://schemas.openxmlformats.org/officeDocument/2006/relationships/slide" Target="slide48.xml"/><Relationship Id="rId5" Type="http://schemas.openxmlformats.org/officeDocument/2006/relationships/image" Target="../media/image51.jp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7.png"/><Relationship Id="rId2" Type="http://schemas.openxmlformats.org/officeDocument/2006/relationships/audio" Target="../media/media46.mp3"/><Relationship Id="rId1" Type="http://schemas.microsoft.com/office/2007/relationships/media" Target="../media/media46.mp3"/><Relationship Id="rId6" Type="http://schemas.openxmlformats.org/officeDocument/2006/relationships/slide" Target="slide48.xml"/><Relationship Id="rId5" Type="http://schemas.openxmlformats.org/officeDocument/2006/relationships/image" Target="../media/image52.jp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8" Type="http://schemas.openxmlformats.org/officeDocument/2006/relationships/image" Target="../media/image4.gif"/><Relationship Id="rId13" Type="http://schemas.openxmlformats.org/officeDocument/2006/relationships/hyperlink" Target="http://bswan.org/webinar/wangiri_warriors.pptx" TargetMode="External"/><Relationship Id="rId3" Type="http://schemas.openxmlformats.org/officeDocument/2006/relationships/slideLayout" Target="../slideLayouts/slideLayout6.xml"/><Relationship Id="rId7" Type="http://schemas.openxmlformats.org/officeDocument/2006/relationships/image" Target="../media/image3.png"/><Relationship Id="rId12" Type="http://schemas.openxmlformats.org/officeDocument/2006/relationships/hyperlink" Target="http://bswan.org/webinar/wangiri_warriors.mp3" TargetMode="External"/><Relationship Id="rId2" Type="http://schemas.openxmlformats.org/officeDocument/2006/relationships/audio" Target="../media/media47.mp3"/><Relationship Id="rId16" Type="http://schemas.openxmlformats.org/officeDocument/2006/relationships/image" Target="../media/image7.png"/><Relationship Id="rId1" Type="http://schemas.microsoft.com/office/2007/relationships/media" Target="../media/media47.mp3"/><Relationship Id="rId6" Type="http://schemas.openxmlformats.org/officeDocument/2006/relationships/image" Target="../media/image2.png"/><Relationship Id="rId11" Type="http://schemas.openxmlformats.org/officeDocument/2006/relationships/hyperlink" Target="http://bswan.org/wangiri_warriors.asp" TargetMode="External"/><Relationship Id="rId5" Type="http://schemas.openxmlformats.org/officeDocument/2006/relationships/image" Target="../media/image1.jpg"/><Relationship Id="rId15" Type="http://schemas.openxmlformats.org/officeDocument/2006/relationships/slide" Target="slide48.xml"/><Relationship Id="rId10" Type="http://schemas.openxmlformats.org/officeDocument/2006/relationships/image" Target="../media/image6.png"/><Relationship Id="rId4" Type="http://schemas.openxmlformats.org/officeDocument/2006/relationships/notesSlide" Target="../notesSlides/notesSlide47.xml"/><Relationship Id="rId9" Type="http://schemas.openxmlformats.org/officeDocument/2006/relationships/image" Target="../media/image5.gif"/><Relationship Id="rId14" Type="http://schemas.openxmlformats.org/officeDocument/2006/relationships/hyperlink" Target="https://www.youtube.com/channel/UCaCWSCvRDPDrLNAH0Olo37w" TargetMode="External"/></Relationships>
</file>

<file path=ppt/slides/_rels/slide48.xml.rels><?xml version="1.0" encoding="UTF-8" standalone="yes"?>
<Relationships xmlns="http://schemas.openxmlformats.org/package/2006/relationships"><Relationship Id="rId13" Type="http://schemas.openxmlformats.org/officeDocument/2006/relationships/slide" Target="slide11.xml"/><Relationship Id="rId18" Type="http://schemas.openxmlformats.org/officeDocument/2006/relationships/slide" Target="slide16.xml"/><Relationship Id="rId26" Type="http://schemas.openxmlformats.org/officeDocument/2006/relationships/slide" Target="slide24.xml"/><Relationship Id="rId39" Type="http://schemas.openxmlformats.org/officeDocument/2006/relationships/slide" Target="slide37.xml"/><Relationship Id="rId21" Type="http://schemas.openxmlformats.org/officeDocument/2006/relationships/slide" Target="slide19.xml"/><Relationship Id="rId34" Type="http://schemas.openxmlformats.org/officeDocument/2006/relationships/slide" Target="slide32.xml"/><Relationship Id="rId42" Type="http://schemas.openxmlformats.org/officeDocument/2006/relationships/slide" Target="slide40.xml"/><Relationship Id="rId47" Type="http://schemas.openxmlformats.org/officeDocument/2006/relationships/slide" Target="slide45.xml"/><Relationship Id="rId7" Type="http://schemas.openxmlformats.org/officeDocument/2006/relationships/slide" Target="slide5.xml"/><Relationship Id="rId2" Type="http://schemas.openxmlformats.org/officeDocument/2006/relationships/notesSlide" Target="../notesSlides/notesSlide48.xml"/><Relationship Id="rId16" Type="http://schemas.openxmlformats.org/officeDocument/2006/relationships/slide" Target="slide14.xml"/><Relationship Id="rId29" Type="http://schemas.openxmlformats.org/officeDocument/2006/relationships/slide" Target="slide27.xml"/><Relationship Id="rId11" Type="http://schemas.openxmlformats.org/officeDocument/2006/relationships/slide" Target="slide9.xml"/><Relationship Id="rId24" Type="http://schemas.openxmlformats.org/officeDocument/2006/relationships/slide" Target="slide22.xml"/><Relationship Id="rId32" Type="http://schemas.openxmlformats.org/officeDocument/2006/relationships/slide" Target="slide30.xml"/><Relationship Id="rId37" Type="http://schemas.openxmlformats.org/officeDocument/2006/relationships/slide" Target="slide35.xml"/><Relationship Id="rId40" Type="http://schemas.openxmlformats.org/officeDocument/2006/relationships/slide" Target="slide38.xml"/><Relationship Id="rId45" Type="http://schemas.openxmlformats.org/officeDocument/2006/relationships/slide" Target="slide43.xml"/><Relationship Id="rId5" Type="http://schemas.openxmlformats.org/officeDocument/2006/relationships/slide" Target="slide3.xml"/><Relationship Id="rId15" Type="http://schemas.openxmlformats.org/officeDocument/2006/relationships/slide" Target="slide13.xml"/><Relationship Id="rId23" Type="http://schemas.openxmlformats.org/officeDocument/2006/relationships/slide" Target="slide21.xml"/><Relationship Id="rId28" Type="http://schemas.openxmlformats.org/officeDocument/2006/relationships/slide" Target="slide26.xml"/><Relationship Id="rId36" Type="http://schemas.openxmlformats.org/officeDocument/2006/relationships/slide" Target="slide34.xml"/><Relationship Id="rId49" Type="http://schemas.openxmlformats.org/officeDocument/2006/relationships/slide" Target="slide47.xml"/><Relationship Id="rId10" Type="http://schemas.openxmlformats.org/officeDocument/2006/relationships/slide" Target="slide8.xml"/><Relationship Id="rId19" Type="http://schemas.openxmlformats.org/officeDocument/2006/relationships/slide" Target="slide17.xml"/><Relationship Id="rId31" Type="http://schemas.openxmlformats.org/officeDocument/2006/relationships/slide" Target="slide29.xml"/><Relationship Id="rId44" Type="http://schemas.openxmlformats.org/officeDocument/2006/relationships/slide" Target="slide42.xml"/><Relationship Id="rId4" Type="http://schemas.openxmlformats.org/officeDocument/2006/relationships/slide" Target="slide2.xml"/><Relationship Id="rId9" Type="http://schemas.openxmlformats.org/officeDocument/2006/relationships/slide" Target="slide7.xml"/><Relationship Id="rId14" Type="http://schemas.openxmlformats.org/officeDocument/2006/relationships/slide" Target="slide12.xml"/><Relationship Id="rId22" Type="http://schemas.openxmlformats.org/officeDocument/2006/relationships/slide" Target="slide20.xml"/><Relationship Id="rId27" Type="http://schemas.openxmlformats.org/officeDocument/2006/relationships/slide" Target="slide25.xml"/><Relationship Id="rId30" Type="http://schemas.openxmlformats.org/officeDocument/2006/relationships/slide" Target="slide28.xml"/><Relationship Id="rId35" Type="http://schemas.openxmlformats.org/officeDocument/2006/relationships/slide" Target="slide33.xml"/><Relationship Id="rId43" Type="http://schemas.openxmlformats.org/officeDocument/2006/relationships/slide" Target="slide41.xml"/><Relationship Id="rId48" Type="http://schemas.openxmlformats.org/officeDocument/2006/relationships/slide" Target="slide46.xml"/><Relationship Id="rId8" Type="http://schemas.openxmlformats.org/officeDocument/2006/relationships/slide" Target="slide6.xml"/><Relationship Id="rId3" Type="http://schemas.openxmlformats.org/officeDocument/2006/relationships/slide" Target="slide1.xml"/><Relationship Id="rId12" Type="http://schemas.openxmlformats.org/officeDocument/2006/relationships/slide" Target="slide10.xml"/><Relationship Id="rId17" Type="http://schemas.openxmlformats.org/officeDocument/2006/relationships/slide" Target="slide15.xml"/><Relationship Id="rId25" Type="http://schemas.openxmlformats.org/officeDocument/2006/relationships/slide" Target="slide23.xml"/><Relationship Id="rId33" Type="http://schemas.openxmlformats.org/officeDocument/2006/relationships/slide" Target="slide31.xml"/><Relationship Id="rId38" Type="http://schemas.openxmlformats.org/officeDocument/2006/relationships/slide" Target="slide36.xml"/><Relationship Id="rId46" Type="http://schemas.openxmlformats.org/officeDocument/2006/relationships/slide" Target="slide44.xml"/><Relationship Id="rId20" Type="http://schemas.openxmlformats.org/officeDocument/2006/relationships/slide" Target="slide18.xml"/><Relationship Id="rId41" Type="http://schemas.openxmlformats.org/officeDocument/2006/relationships/slide" Target="slide39.xml"/><Relationship Id="rId1" Type="http://schemas.openxmlformats.org/officeDocument/2006/relationships/slideLayout" Target="../slideLayouts/slideLayout6.xml"/><Relationship Id="rId6" Type="http://schemas.openxmlformats.org/officeDocument/2006/relationships/slide" Target="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7.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slide" Target="slide48.xml"/><Relationship Id="rId5" Type="http://schemas.openxmlformats.org/officeDocument/2006/relationships/image" Target="../media/image11.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7.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slide" Target="slide48.xml"/><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7.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slide" Target="slide48.xml"/><Relationship Id="rId5" Type="http://schemas.openxmlformats.org/officeDocument/2006/relationships/image" Target="../media/image13.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7.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slide" Target="slide48.xml"/><Relationship Id="rId5" Type="http://schemas.openxmlformats.org/officeDocument/2006/relationships/image" Target="../media/image14.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7.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slide" Target="slide48.xml"/><Relationship Id="rId5" Type="http://schemas.openxmlformats.org/officeDocument/2006/relationships/image" Target="../media/image15.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41338"/>
            <a:ext cx="9144000" cy="7099338"/>
          </a:xfrm>
          <a:prstGeom prst="rect">
            <a:avLst/>
          </a:prstGeom>
        </p:spPr>
      </p:pic>
      <p:sp>
        <p:nvSpPr>
          <p:cNvPr id="2" name="Title 1"/>
          <p:cNvSpPr>
            <a:spLocks noGrp="1"/>
          </p:cNvSpPr>
          <p:nvPr>
            <p:ph type="ctrTitle"/>
          </p:nvPr>
        </p:nvSpPr>
        <p:spPr>
          <a:xfrm>
            <a:off x="3458118" y="102512"/>
            <a:ext cx="5252225" cy="1636442"/>
          </a:xfrm>
        </p:spPr>
        <p:txBody>
          <a:bodyPr>
            <a:noAutofit/>
          </a:bodyPr>
          <a:lstStyle/>
          <a:p>
            <a:r>
              <a:rPr lang="en-US" sz="3600" b="1" dirty="0" smtClean="0">
                <a:latin typeface="Georgia" panose="02040502050405020303" pitchFamily="18" charset="0"/>
              </a:rPr>
              <a:t>Wangiri Warriors</a:t>
            </a:r>
            <a:r>
              <a:rPr lang="en-US" sz="3600" b="1" dirty="0">
                <a:latin typeface="Georgia" panose="02040502050405020303" pitchFamily="18" charset="0"/>
              </a:rPr>
              <a:t>: </a:t>
            </a:r>
            <a:r>
              <a:rPr lang="en-US" sz="3600" dirty="0">
                <a:latin typeface="Georgia" panose="02040502050405020303" pitchFamily="18" charset="0"/>
              </a:rPr>
              <a:t>solutions &amp; strategies for fighting call back fraud</a:t>
            </a:r>
          </a:p>
        </p:txBody>
      </p:sp>
      <p:pic>
        <p:nvPicPr>
          <p:cNvPr id="5" name="Picture 4"/>
          <p:cNvPicPr>
            <a:picLocks noChangeAspect="1"/>
          </p:cNvPicPr>
          <p:nvPr/>
        </p:nvPicPr>
        <p:blipFill>
          <a:blip r:embed="rId6"/>
          <a:stretch>
            <a:fillRect/>
          </a:stretch>
        </p:blipFill>
        <p:spPr>
          <a:xfrm>
            <a:off x="4888379" y="3435240"/>
            <a:ext cx="4268500" cy="3419792"/>
          </a:xfrm>
          <a:prstGeom prst="rect">
            <a:avLst/>
          </a:prstGeom>
        </p:spPr>
      </p:pic>
      <p:pic>
        <p:nvPicPr>
          <p:cNvPr id="8" name="Picture 7"/>
          <p:cNvPicPr>
            <a:picLocks noChangeAspect="1"/>
          </p:cNvPicPr>
          <p:nvPr/>
        </p:nvPicPr>
        <p:blipFill>
          <a:blip r:embed="rId7"/>
          <a:stretch>
            <a:fillRect/>
          </a:stretch>
        </p:blipFill>
        <p:spPr>
          <a:xfrm>
            <a:off x="1609379" y="3125016"/>
            <a:ext cx="4016849" cy="3737783"/>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6839" y="2403244"/>
            <a:ext cx="1375055" cy="1443544"/>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9244" y="1901733"/>
            <a:ext cx="1248239" cy="324315"/>
          </a:xfrm>
          <a:prstGeom prst="rect">
            <a:avLst/>
          </a:prstGeom>
        </p:spPr>
      </p:pic>
      <p:pic>
        <p:nvPicPr>
          <p:cNvPr id="13" name="Picture 12"/>
          <p:cNvPicPr/>
          <p:nvPr/>
        </p:nvPicPr>
        <p:blipFill>
          <a:blip r:embed="rId10">
            <a:extLst>
              <a:ext uri="{28A0092B-C50C-407E-A947-70E740481C1C}">
                <a14:useLocalDpi xmlns:a14="http://schemas.microsoft.com/office/drawing/2010/main" val="0"/>
              </a:ext>
            </a:extLst>
          </a:blip>
          <a:stretch>
            <a:fillRect/>
          </a:stretch>
        </p:blipFill>
        <p:spPr>
          <a:xfrm>
            <a:off x="412491" y="277140"/>
            <a:ext cx="2499561" cy="539215"/>
          </a:xfrm>
          <a:prstGeom prst="rect">
            <a:avLst/>
          </a:prstGeom>
        </p:spPr>
      </p:pic>
      <p:sp>
        <p:nvSpPr>
          <p:cNvPr id="14" name="TextBox 13"/>
          <p:cNvSpPr txBox="1"/>
          <p:nvPr/>
        </p:nvSpPr>
        <p:spPr>
          <a:xfrm>
            <a:off x="3763788" y="2350192"/>
            <a:ext cx="5251246" cy="707886"/>
          </a:xfrm>
          <a:prstGeom prst="rect">
            <a:avLst/>
          </a:prstGeom>
          <a:noFill/>
        </p:spPr>
        <p:txBody>
          <a:bodyPr wrap="none" rtlCol="0">
            <a:spAutoFit/>
          </a:bodyPr>
          <a:lstStyle/>
          <a:p>
            <a:r>
              <a:rPr lang="en-US" sz="2000" dirty="0" smtClean="0"/>
              <a:t>Moderator: Dan Baker, Research Director, TRI</a:t>
            </a:r>
            <a:br>
              <a:rPr lang="en-US" sz="2000" dirty="0" smtClean="0"/>
            </a:br>
            <a:r>
              <a:rPr lang="en-US" sz="2000" dirty="0" smtClean="0"/>
              <a:t>                     &amp; Editor, Black Swan Telecom Journal</a:t>
            </a:r>
            <a:endParaRPr lang="en-US" sz="2000" dirty="0"/>
          </a:p>
        </p:txBody>
      </p:sp>
      <p:sp>
        <p:nvSpPr>
          <p:cNvPr id="16" name="TextBox 15"/>
          <p:cNvSpPr txBox="1"/>
          <p:nvPr/>
        </p:nvSpPr>
        <p:spPr>
          <a:xfrm>
            <a:off x="5346624" y="3625961"/>
            <a:ext cx="1475212" cy="307777"/>
          </a:xfrm>
          <a:prstGeom prst="rect">
            <a:avLst/>
          </a:prstGeom>
          <a:noFill/>
        </p:spPr>
        <p:txBody>
          <a:bodyPr wrap="none" rtlCol="0">
            <a:spAutoFit/>
          </a:bodyPr>
          <a:lstStyle/>
          <a:p>
            <a:r>
              <a:rPr lang="en-US" sz="1400" b="1" dirty="0" smtClean="0">
                <a:hlinkClick r:id="rId11" action="ppaction://hlinksldjump"/>
              </a:rPr>
              <a:t>Table of Contents</a:t>
            </a:r>
            <a:endParaRPr lang="en-US" sz="1400" b="1" dirty="0"/>
          </a:p>
        </p:txBody>
      </p:sp>
      <p:pic>
        <p:nvPicPr>
          <p:cNvPr id="6" name="slide0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53309" y="6032198"/>
            <a:ext cx="609600" cy="609600"/>
          </a:xfrm>
          <a:prstGeom prst="rect">
            <a:avLst/>
          </a:prstGeom>
        </p:spPr>
      </p:pic>
    </p:spTree>
    <p:extLst>
      <p:ext uri="{BB962C8B-B14F-4D97-AF65-F5344CB8AC3E}">
        <p14:creationId xmlns:p14="http://schemas.microsoft.com/office/powerpoint/2010/main" val="41841914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805"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5"/>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40574" y="255084"/>
            <a:ext cx="4943475" cy="6057900"/>
          </a:xfrm>
          <a:prstGeom prst="rect">
            <a:avLst/>
          </a:prstGeom>
        </p:spPr>
      </p:pic>
      <p:sp>
        <p:nvSpPr>
          <p:cNvPr id="3" name="Rectangle 2"/>
          <p:cNvSpPr/>
          <p:nvPr/>
        </p:nvSpPr>
        <p:spPr>
          <a:xfrm>
            <a:off x="218345" y="974427"/>
            <a:ext cx="3951365" cy="5401479"/>
          </a:xfrm>
          <a:prstGeom prst="rect">
            <a:avLst/>
          </a:prstGeom>
        </p:spPr>
        <p:txBody>
          <a:bodyPr wrap="square">
            <a:spAutoFit/>
          </a:bodyPr>
          <a:lstStyle/>
          <a:p>
            <a:pPr marL="285750" indent="-285750">
              <a:spcAft>
                <a:spcPts val="1500"/>
              </a:spcAft>
              <a:buFont typeface="Arial" panose="020B0604020202020204" pitchFamily="34" charset="0"/>
              <a:buChar char="•"/>
            </a:pPr>
            <a:r>
              <a:rPr lang="en-US" dirty="0" smtClean="0"/>
              <a:t>Huge 200% increase in IPRN numbers. </a:t>
            </a:r>
          </a:p>
          <a:p>
            <a:pPr marL="285750" indent="-285750">
              <a:spcAft>
                <a:spcPts val="1500"/>
              </a:spcAft>
              <a:buFont typeface="Arial" panose="020B0604020202020204" pitchFamily="34" charset="0"/>
              <a:buChar char="•"/>
            </a:pPr>
            <a:r>
              <a:rPr lang="en-US" dirty="0" smtClean="0"/>
              <a:t>1.6 million IPRN numbers are now being advertised. </a:t>
            </a:r>
          </a:p>
          <a:p>
            <a:pPr marL="285750" indent="-285750">
              <a:spcAft>
                <a:spcPts val="1500"/>
              </a:spcAft>
              <a:buFont typeface="Arial" panose="020B0604020202020204" pitchFamily="34" charset="0"/>
              <a:buChar char="•"/>
            </a:pPr>
            <a:r>
              <a:rPr lang="en-US" dirty="0" smtClean="0"/>
              <a:t>The African continent had biggest increase — now 42% of IPRNs. </a:t>
            </a:r>
          </a:p>
          <a:p>
            <a:pPr marL="285750" indent="-285750">
              <a:spcAft>
                <a:spcPts val="1500"/>
              </a:spcAft>
              <a:buFont typeface="Arial" panose="020B0604020202020204" pitchFamily="34" charset="0"/>
              <a:buChar char="•"/>
            </a:pPr>
            <a:r>
              <a:rPr lang="en-US" dirty="0" smtClean="0"/>
              <a:t>Europe at 23% of IPRNs is surprisingly high. </a:t>
            </a:r>
          </a:p>
          <a:p>
            <a:pPr marL="285750" indent="-285750">
              <a:spcAft>
                <a:spcPts val="1500"/>
              </a:spcAft>
              <a:buFont typeface="Arial" panose="020B0604020202020204" pitchFamily="34" charset="0"/>
              <a:buChar char="•"/>
            </a:pPr>
            <a:r>
              <a:rPr lang="en-US" dirty="0" smtClean="0"/>
              <a:t>Highest percent increase is South America (300%) </a:t>
            </a:r>
          </a:p>
          <a:p>
            <a:pPr marL="285750" indent="-285750">
              <a:spcAft>
                <a:spcPts val="1500"/>
              </a:spcAft>
              <a:buFont typeface="Arial" panose="020B0604020202020204" pitchFamily="34" charset="0"/>
              <a:buChar char="•"/>
            </a:pPr>
            <a:r>
              <a:rPr lang="en-US" dirty="0" smtClean="0"/>
              <a:t>Lowest increase is Pacific Islands (Oceania) </a:t>
            </a:r>
          </a:p>
          <a:p>
            <a:pPr marL="285750" indent="-285750">
              <a:spcAft>
                <a:spcPts val="1500"/>
              </a:spcAft>
              <a:buFont typeface="Arial" panose="020B0604020202020204" pitchFamily="34" charset="0"/>
              <a:buChar char="•"/>
            </a:pPr>
            <a:r>
              <a:rPr lang="en-US" dirty="0" smtClean="0"/>
              <a:t>Fraudsters are making a tradeoff: Use lower-rate IPRNs, but hope to evade detection longer. </a:t>
            </a:r>
            <a:endParaRPr lang="en-US" dirty="0"/>
          </a:p>
        </p:txBody>
      </p:sp>
      <p:sp>
        <p:nvSpPr>
          <p:cNvPr id="5" name="Title 4"/>
          <p:cNvSpPr>
            <a:spLocks noGrp="1"/>
          </p:cNvSpPr>
          <p:nvPr>
            <p:ph type="title"/>
          </p:nvPr>
        </p:nvSpPr>
        <p:spPr>
          <a:xfrm>
            <a:off x="218345" y="377028"/>
            <a:ext cx="3693093" cy="597399"/>
          </a:xfrm>
        </p:spPr>
        <p:txBody>
          <a:bodyPr>
            <a:noAutofit/>
          </a:bodyPr>
          <a:lstStyle/>
          <a:p>
            <a:r>
              <a:rPr lang="en-US" sz="2400" b="1" dirty="0">
                <a:solidFill>
                  <a:srgbClr val="000000"/>
                </a:solidFill>
                <a:latin typeface="+mn-lt"/>
              </a:rPr>
              <a:t>IPRN Numbers: </a:t>
            </a:r>
            <a:br>
              <a:rPr lang="en-US" sz="2400" b="1" dirty="0">
                <a:solidFill>
                  <a:srgbClr val="000000"/>
                </a:solidFill>
                <a:latin typeface="+mn-lt"/>
              </a:rPr>
            </a:br>
            <a:r>
              <a:rPr lang="en-US" sz="2400" b="1" dirty="0">
                <a:solidFill>
                  <a:srgbClr val="000000"/>
                </a:solidFill>
                <a:latin typeface="+mn-lt"/>
              </a:rPr>
              <a:t>Growth &amp; Regional Trends</a:t>
            </a:r>
            <a:br>
              <a:rPr lang="en-US" sz="2400" b="1" dirty="0">
                <a:solidFill>
                  <a:srgbClr val="000000"/>
                </a:solidFill>
                <a:latin typeface="+mn-lt"/>
              </a:rPr>
            </a:br>
            <a:endParaRPr lang="en-US" sz="2400" dirty="0">
              <a:latin typeface="+mn-lt"/>
            </a:endParaRPr>
          </a:p>
        </p:txBody>
      </p:sp>
      <p:sp>
        <p:nvSpPr>
          <p:cNvPr id="6" name="TextBox 5"/>
          <p:cNvSpPr txBox="1"/>
          <p:nvPr/>
        </p:nvSpPr>
        <p:spPr>
          <a:xfrm>
            <a:off x="139357" y="6426912"/>
            <a:ext cx="1475212" cy="307777"/>
          </a:xfrm>
          <a:prstGeom prst="rect">
            <a:avLst/>
          </a:prstGeom>
          <a:noFill/>
        </p:spPr>
        <p:txBody>
          <a:bodyPr wrap="none" rtlCol="0">
            <a:spAutoFit/>
          </a:bodyPr>
          <a:lstStyle/>
          <a:p>
            <a:r>
              <a:rPr lang="en-US" sz="1400" b="1" dirty="0" smtClean="0">
                <a:hlinkClick r:id="rId6" action="ppaction://hlinksldjump"/>
              </a:rPr>
              <a:t>Table of Contents</a:t>
            </a:r>
            <a:endParaRPr lang="en-US" sz="1400" b="1" dirty="0"/>
          </a:p>
        </p:txBody>
      </p:sp>
      <p:pic>
        <p:nvPicPr>
          <p:cNvPr id="4" name="slide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391480" y="6122112"/>
            <a:ext cx="609600" cy="609600"/>
          </a:xfrm>
          <a:prstGeom prst="rect">
            <a:avLst/>
          </a:prstGeom>
        </p:spPr>
      </p:pic>
    </p:spTree>
    <p:extLst>
      <p:ext uri="{BB962C8B-B14F-4D97-AF65-F5344CB8AC3E}">
        <p14:creationId xmlns:p14="http://schemas.microsoft.com/office/powerpoint/2010/main" val="12793257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76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3520" y="1092818"/>
            <a:ext cx="4940799" cy="4051455"/>
          </a:xfrm>
          <a:prstGeom prst="rect">
            <a:avLst/>
          </a:prstGeom>
        </p:spPr>
      </p:pic>
      <p:sp>
        <p:nvSpPr>
          <p:cNvPr id="3" name="Rectangle 2"/>
          <p:cNvSpPr/>
          <p:nvPr/>
        </p:nvSpPr>
        <p:spPr>
          <a:xfrm>
            <a:off x="5397190" y="1683823"/>
            <a:ext cx="3635297" cy="3554819"/>
          </a:xfrm>
          <a:prstGeom prst="rect">
            <a:avLst/>
          </a:prstGeom>
        </p:spPr>
        <p:txBody>
          <a:bodyPr wrap="square">
            <a:spAutoFit/>
          </a:bodyPr>
          <a:lstStyle/>
          <a:p>
            <a:pPr marL="342900" indent="-342900">
              <a:spcAft>
                <a:spcPts val="1800"/>
              </a:spcAft>
              <a:buFont typeface="Arial" panose="020B0604020202020204" pitchFamily="34" charset="0"/>
              <a:buChar char="•"/>
            </a:pPr>
            <a:r>
              <a:rPr lang="en-US" sz="2000" dirty="0" smtClean="0"/>
              <a:t>Oceania includes Pacific Islands, Australia, and New Zealand. </a:t>
            </a:r>
          </a:p>
          <a:p>
            <a:pPr marL="342900" indent="-342900">
              <a:spcAft>
                <a:spcPts val="1800"/>
              </a:spcAft>
              <a:buFont typeface="Arial" panose="020B0604020202020204" pitchFamily="34" charset="0"/>
              <a:buChar char="•"/>
            </a:pPr>
            <a:r>
              <a:rPr lang="en-US" sz="2000" dirty="0" smtClean="0"/>
              <a:t>Colin has been consulting to the Pacific Islands. </a:t>
            </a:r>
          </a:p>
          <a:p>
            <a:pPr marL="342900" indent="-342900">
              <a:spcAft>
                <a:spcPts val="1800"/>
              </a:spcAft>
              <a:buFont typeface="Arial" panose="020B0604020202020204" pitchFamily="34" charset="0"/>
              <a:buChar char="•"/>
            </a:pPr>
            <a:r>
              <a:rPr lang="en-US" sz="2000" dirty="0" smtClean="0"/>
              <a:t>Families on the Islands are highly reliant on telecom. </a:t>
            </a:r>
          </a:p>
          <a:p>
            <a:pPr marL="342900" indent="-342900">
              <a:spcAft>
                <a:spcPts val="1800"/>
              </a:spcAft>
              <a:buFont typeface="Arial" panose="020B0604020202020204" pitchFamily="34" charset="0"/>
              <a:buChar char="•"/>
            </a:pPr>
            <a:r>
              <a:rPr lang="en-US" sz="2000" dirty="0" smtClean="0"/>
              <a:t>The Coronavirus has halted travel between Islands. </a:t>
            </a:r>
            <a:endParaRPr lang="en-US" sz="2000" dirty="0"/>
          </a:p>
        </p:txBody>
      </p:sp>
      <p:sp>
        <p:nvSpPr>
          <p:cNvPr id="5" name="Title 4"/>
          <p:cNvSpPr>
            <a:spLocks noGrp="1"/>
          </p:cNvSpPr>
          <p:nvPr>
            <p:ph type="title"/>
          </p:nvPr>
        </p:nvSpPr>
        <p:spPr>
          <a:xfrm>
            <a:off x="5508658" y="683427"/>
            <a:ext cx="3635342" cy="818781"/>
          </a:xfrm>
        </p:spPr>
        <p:txBody>
          <a:bodyPr>
            <a:noAutofit/>
          </a:bodyPr>
          <a:lstStyle/>
          <a:p>
            <a:r>
              <a:rPr lang="en-US" sz="2800" b="1" dirty="0">
                <a:solidFill>
                  <a:srgbClr val="014181"/>
                </a:solidFill>
                <a:latin typeface="+mn-lt"/>
              </a:rPr>
              <a:t>Pacific Islands:</a:t>
            </a:r>
            <a:br>
              <a:rPr lang="en-US" sz="2800" b="1" dirty="0">
                <a:solidFill>
                  <a:srgbClr val="014181"/>
                </a:solidFill>
                <a:latin typeface="+mn-lt"/>
              </a:rPr>
            </a:br>
            <a:r>
              <a:rPr lang="en-US" sz="2800" b="1" dirty="0">
                <a:solidFill>
                  <a:srgbClr val="014181"/>
                </a:solidFill>
                <a:latin typeface="+mn-lt"/>
              </a:rPr>
              <a:t>Less of a Fraud </a:t>
            </a:r>
            <a:r>
              <a:rPr lang="en-US" sz="2800" b="1" dirty="0" smtClean="0">
                <a:solidFill>
                  <a:srgbClr val="014181"/>
                </a:solidFill>
                <a:latin typeface="+mn-lt"/>
              </a:rPr>
              <a:t>Target</a:t>
            </a:r>
            <a:endParaRPr lang="en-US" sz="3200" dirty="0">
              <a:latin typeface="+mn-lt"/>
            </a:endParaRPr>
          </a:p>
        </p:txBody>
      </p:sp>
      <p:sp>
        <p:nvSpPr>
          <p:cNvPr id="6" name="TextBox 5"/>
          <p:cNvSpPr txBox="1"/>
          <p:nvPr/>
        </p:nvSpPr>
        <p:spPr>
          <a:xfrm>
            <a:off x="139357" y="6426912"/>
            <a:ext cx="1475212" cy="307777"/>
          </a:xfrm>
          <a:prstGeom prst="rect">
            <a:avLst/>
          </a:prstGeom>
          <a:noFill/>
        </p:spPr>
        <p:txBody>
          <a:bodyPr wrap="none" rtlCol="0">
            <a:spAutoFit/>
          </a:bodyPr>
          <a:lstStyle/>
          <a:p>
            <a:r>
              <a:rPr lang="en-US" sz="1400" b="1" dirty="0" smtClean="0">
                <a:hlinkClick r:id="rId6" action="ppaction://hlinksldjump"/>
              </a:rPr>
              <a:t>Table of Contents</a:t>
            </a:r>
            <a:endParaRPr lang="en-US" sz="1400" b="1" dirty="0"/>
          </a:p>
        </p:txBody>
      </p:sp>
      <p:pic>
        <p:nvPicPr>
          <p:cNvPr id="4" name="slide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076700" y="5971200"/>
            <a:ext cx="609600" cy="609600"/>
          </a:xfrm>
          <a:prstGeom prst="rect">
            <a:avLst/>
          </a:prstGeom>
        </p:spPr>
      </p:pic>
    </p:spTree>
    <p:extLst>
      <p:ext uri="{BB962C8B-B14F-4D97-AF65-F5344CB8AC3E}">
        <p14:creationId xmlns:p14="http://schemas.microsoft.com/office/powerpoint/2010/main" val="40811245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51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5"/>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1925" y="250257"/>
            <a:ext cx="5897200" cy="5163718"/>
          </a:xfrm>
          <a:prstGeom prst="rect">
            <a:avLst/>
          </a:prstGeom>
        </p:spPr>
      </p:pic>
      <p:sp>
        <p:nvSpPr>
          <p:cNvPr id="3" name="Rectangle 2"/>
          <p:cNvSpPr/>
          <p:nvPr/>
        </p:nvSpPr>
        <p:spPr>
          <a:xfrm>
            <a:off x="197740" y="1134037"/>
            <a:ext cx="2734847" cy="4385816"/>
          </a:xfrm>
          <a:prstGeom prst="rect">
            <a:avLst/>
          </a:prstGeom>
        </p:spPr>
        <p:txBody>
          <a:bodyPr wrap="square">
            <a:spAutoFit/>
          </a:bodyPr>
          <a:lstStyle/>
          <a:p>
            <a:pPr marL="285750" indent="-285750">
              <a:spcAft>
                <a:spcPts val="1800"/>
              </a:spcAft>
              <a:buFont typeface="Arial" panose="020B0604020202020204" pitchFamily="34" charset="0"/>
              <a:buChar char="•"/>
            </a:pPr>
            <a:r>
              <a:rPr lang="en-US" dirty="0" smtClean="0"/>
              <a:t>The strategy of simply blocking countries no longer works. </a:t>
            </a:r>
          </a:p>
          <a:p>
            <a:pPr marL="285750" indent="-285750">
              <a:spcAft>
                <a:spcPts val="1800"/>
              </a:spcAft>
              <a:buFont typeface="Arial" panose="020B0604020202020204" pitchFamily="34" charset="0"/>
              <a:buChar char="•"/>
            </a:pPr>
            <a:r>
              <a:rPr lang="en-US" dirty="0" smtClean="0"/>
              <a:t>Fraudsters simply move to ranges not blocked. </a:t>
            </a:r>
          </a:p>
          <a:p>
            <a:pPr marL="285750" indent="-285750">
              <a:spcAft>
                <a:spcPts val="1800"/>
              </a:spcAft>
              <a:buFont typeface="Arial" panose="020B0604020202020204" pitchFamily="34" charset="0"/>
              <a:buChar char="•"/>
            </a:pPr>
            <a:r>
              <a:rPr lang="en-US" dirty="0" smtClean="0"/>
              <a:t>In April 2020, 54% of the numbers advertised were </a:t>
            </a:r>
            <a:r>
              <a:rPr lang="en-US" u="sng" dirty="0" smtClean="0"/>
              <a:t>new</a:t>
            </a:r>
            <a:r>
              <a:rPr lang="en-US" dirty="0" smtClean="0"/>
              <a:t> numbers </a:t>
            </a:r>
          </a:p>
          <a:p>
            <a:pPr marL="285750" indent="-285750">
              <a:spcAft>
                <a:spcPts val="1800"/>
              </a:spcAft>
              <a:buFont typeface="Arial" panose="020B0604020202020204" pitchFamily="34" charset="0"/>
              <a:buChar char="•"/>
            </a:pPr>
            <a:r>
              <a:rPr lang="en-US" dirty="0" smtClean="0"/>
              <a:t>Colin assumed the Coronavirus was the reason for big increase, but no evidence to support that idea. </a:t>
            </a:r>
          </a:p>
        </p:txBody>
      </p:sp>
      <p:sp>
        <p:nvSpPr>
          <p:cNvPr id="4" name="TextBox 3"/>
          <p:cNvSpPr txBox="1"/>
          <p:nvPr/>
        </p:nvSpPr>
        <p:spPr>
          <a:xfrm>
            <a:off x="3153193" y="5519853"/>
            <a:ext cx="5990807" cy="923330"/>
          </a:xfrm>
          <a:prstGeom prst="rect">
            <a:avLst/>
          </a:prstGeom>
          <a:noFill/>
        </p:spPr>
        <p:txBody>
          <a:bodyPr wrap="none" rtlCol="0">
            <a:spAutoFit/>
          </a:bodyPr>
          <a:lstStyle/>
          <a:p>
            <a:r>
              <a:rPr lang="en-US" dirty="0" smtClean="0"/>
              <a:t>NOTE: Chart above shows the trend toward a higher </a:t>
            </a:r>
            <a:br>
              <a:rPr lang="en-US" dirty="0" smtClean="0"/>
            </a:br>
            <a:r>
              <a:rPr lang="en-US" dirty="0" smtClean="0"/>
              <a:t>            percentage of IPRNs in lower risk country destinations. </a:t>
            </a:r>
          </a:p>
          <a:p>
            <a:endParaRPr lang="en-US" dirty="0"/>
          </a:p>
        </p:txBody>
      </p:sp>
      <p:sp>
        <p:nvSpPr>
          <p:cNvPr id="6" name="Title 5"/>
          <p:cNvSpPr>
            <a:spLocks noGrp="1"/>
          </p:cNvSpPr>
          <p:nvPr>
            <p:ph type="title"/>
          </p:nvPr>
        </p:nvSpPr>
        <p:spPr>
          <a:xfrm>
            <a:off x="197740" y="0"/>
            <a:ext cx="2974185" cy="1325563"/>
          </a:xfrm>
        </p:spPr>
        <p:txBody>
          <a:bodyPr>
            <a:normAutofit/>
          </a:bodyPr>
          <a:lstStyle/>
          <a:p>
            <a:r>
              <a:rPr lang="en-US" sz="2400" b="1" dirty="0">
                <a:solidFill>
                  <a:srgbClr val="C40000"/>
                </a:solidFill>
                <a:latin typeface="+mn-lt"/>
              </a:rPr>
              <a:t>Why the Huge</a:t>
            </a:r>
            <a:br>
              <a:rPr lang="en-US" sz="2400" b="1" dirty="0">
                <a:solidFill>
                  <a:srgbClr val="C40000"/>
                </a:solidFill>
                <a:latin typeface="+mn-lt"/>
              </a:rPr>
            </a:br>
            <a:r>
              <a:rPr lang="en-US" sz="2400" b="1" dirty="0">
                <a:solidFill>
                  <a:srgbClr val="C40000"/>
                </a:solidFill>
                <a:latin typeface="+mn-lt"/>
              </a:rPr>
              <a:t>IPRN Volume Spike</a:t>
            </a:r>
            <a:r>
              <a:rPr lang="en-US" sz="2400" b="1" dirty="0" smtClean="0">
                <a:solidFill>
                  <a:srgbClr val="C40000"/>
                </a:solidFill>
                <a:latin typeface="+mn-lt"/>
              </a:rPr>
              <a:t>?</a:t>
            </a:r>
            <a:endParaRPr lang="en-US" sz="2400" dirty="0">
              <a:latin typeface="+mn-lt"/>
            </a:endParaRPr>
          </a:p>
        </p:txBody>
      </p:sp>
      <p:sp>
        <p:nvSpPr>
          <p:cNvPr id="7" name="TextBox 6"/>
          <p:cNvSpPr txBox="1"/>
          <p:nvPr/>
        </p:nvSpPr>
        <p:spPr>
          <a:xfrm>
            <a:off x="139357" y="6426912"/>
            <a:ext cx="1475212" cy="307777"/>
          </a:xfrm>
          <a:prstGeom prst="rect">
            <a:avLst/>
          </a:prstGeom>
          <a:noFill/>
        </p:spPr>
        <p:txBody>
          <a:bodyPr wrap="none" rtlCol="0">
            <a:spAutoFit/>
          </a:bodyPr>
          <a:lstStyle/>
          <a:p>
            <a:r>
              <a:rPr lang="en-US" sz="1400" b="1" dirty="0" smtClean="0">
                <a:hlinkClick r:id="rId6" action="ppaction://hlinksldjump"/>
              </a:rPr>
              <a:t>Table of Contents</a:t>
            </a:r>
            <a:endParaRPr lang="en-US" sz="1400" b="1" dirty="0"/>
          </a:p>
        </p:txBody>
      </p:sp>
      <p:pic>
        <p:nvPicPr>
          <p:cNvPr id="5" name="slide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848393" y="6044290"/>
            <a:ext cx="609600" cy="609600"/>
          </a:xfrm>
          <a:prstGeom prst="rect">
            <a:avLst/>
          </a:prstGeom>
        </p:spPr>
      </p:pic>
    </p:spTree>
    <p:extLst>
      <p:ext uri="{BB962C8B-B14F-4D97-AF65-F5344CB8AC3E}">
        <p14:creationId xmlns:p14="http://schemas.microsoft.com/office/powerpoint/2010/main" val="35482314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234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E7E7"/>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46307" y="122662"/>
            <a:ext cx="3143233" cy="6590371"/>
          </a:xfrm>
          <a:prstGeom prst="rect">
            <a:avLst/>
          </a:prstGeom>
        </p:spPr>
      </p:pic>
      <p:sp>
        <p:nvSpPr>
          <p:cNvPr id="3" name="Rectangle 2"/>
          <p:cNvSpPr/>
          <p:nvPr/>
        </p:nvSpPr>
        <p:spPr>
          <a:xfrm>
            <a:off x="211873" y="811305"/>
            <a:ext cx="5434434" cy="5816977"/>
          </a:xfrm>
          <a:prstGeom prst="rect">
            <a:avLst/>
          </a:prstGeom>
        </p:spPr>
        <p:txBody>
          <a:bodyPr wrap="square">
            <a:spAutoFit/>
          </a:bodyPr>
          <a:lstStyle/>
          <a:p>
            <a:pPr marL="285750" indent="-285750">
              <a:spcAft>
                <a:spcPts val="1600"/>
              </a:spcAft>
              <a:buFont typeface="Arial" panose="020B0604020202020204" pitchFamily="34" charset="0"/>
              <a:buChar char="•"/>
            </a:pPr>
            <a:r>
              <a:rPr lang="en-US" dirty="0" smtClean="0"/>
              <a:t>Monitors all the providers of IPRN numbers. </a:t>
            </a:r>
          </a:p>
          <a:p>
            <a:pPr marL="285750" indent="-285750">
              <a:spcAft>
                <a:spcPts val="1600"/>
              </a:spcAft>
              <a:buFont typeface="Arial" panose="020B0604020202020204" pitchFamily="34" charset="0"/>
              <a:buChar char="•"/>
            </a:pPr>
            <a:r>
              <a:rPr lang="en-US" dirty="0" smtClean="0"/>
              <a:t>Every two weeks, the numbers are updated. </a:t>
            </a:r>
          </a:p>
          <a:p>
            <a:pPr marL="285750" indent="-285750">
              <a:spcAft>
                <a:spcPts val="1600"/>
              </a:spcAft>
              <a:buFont typeface="Arial" panose="020B0604020202020204" pitchFamily="34" charset="0"/>
              <a:buChar char="•"/>
            </a:pPr>
            <a:r>
              <a:rPr lang="en-US" dirty="0" smtClean="0"/>
              <a:t>It’s a hot list of fraud numbers likely to be used. </a:t>
            </a:r>
          </a:p>
          <a:p>
            <a:pPr marL="285750" indent="-285750">
              <a:spcAft>
                <a:spcPts val="1600"/>
              </a:spcAft>
              <a:buFont typeface="Arial" panose="020B0604020202020204" pitchFamily="34" charset="0"/>
              <a:buChar char="•"/>
            </a:pPr>
            <a:r>
              <a:rPr lang="en-US" dirty="0" smtClean="0"/>
              <a:t>Lists published by GSMA and others are blacklists: </a:t>
            </a:r>
            <a:r>
              <a:rPr lang="en-US" u="sng" dirty="0" smtClean="0"/>
              <a:t>previously used</a:t>
            </a:r>
            <a:r>
              <a:rPr lang="en-US" dirty="0" smtClean="0"/>
              <a:t> fraud numbers. </a:t>
            </a:r>
          </a:p>
          <a:p>
            <a:pPr marL="285750" indent="-285750">
              <a:spcAft>
                <a:spcPts val="1600"/>
              </a:spcAft>
              <a:buFont typeface="Arial" panose="020B0604020202020204" pitchFamily="34" charset="0"/>
              <a:buChar char="•"/>
            </a:pPr>
            <a:r>
              <a:rPr lang="en-US" dirty="0" smtClean="0"/>
              <a:t>However, numbers never used before are the most attractive to fraudsters. </a:t>
            </a:r>
          </a:p>
          <a:p>
            <a:pPr marL="285750" indent="-285750">
              <a:spcAft>
                <a:spcPts val="1600"/>
              </a:spcAft>
              <a:buFont typeface="Arial" panose="020B0604020202020204" pitchFamily="34" charset="0"/>
              <a:buChar char="•"/>
            </a:pPr>
            <a:r>
              <a:rPr lang="en-US" dirty="0" smtClean="0"/>
              <a:t>iconectiv publishes its own global allocated numbers database: uses PRISM as its IPRN numbers source.</a:t>
            </a:r>
          </a:p>
          <a:p>
            <a:pPr marL="285750" indent="-285750">
              <a:spcAft>
                <a:spcPts val="1600"/>
              </a:spcAft>
              <a:buFont typeface="Arial" panose="020B0604020202020204" pitchFamily="34" charset="0"/>
              <a:buChar char="•"/>
            </a:pPr>
            <a:r>
              <a:rPr lang="en-US" dirty="0" smtClean="0"/>
              <a:t>PRISM has 70 customers around the world. </a:t>
            </a:r>
          </a:p>
          <a:p>
            <a:pPr marL="285750" indent="-285750">
              <a:spcAft>
                <a:spcPts val="1600"/>
              </a:spcAft>
              <a:buFont typeface="Arial" panose="020B0604020202020204" pitchFamily="34" charset="0"/>
              <a:buChar char="•"/>
            </a:pPr>
            <a:r>
              <a:rPr lang="en-US" dirty="0" smtClean="0"/>
              <a:t>Another list Colin publishes is one on Mobile Station Roaming Numbers (MSRNs). </a:t>
            </a:r>
          </a:p>
          <a:p>
            <a:pPr marL="285750" indent="-285750">
              <a:spcAft>
                <a:spcPts val="1600"/>
              </a:spcAft>
              <a:buFont typeface="Arial" panose="020B0604020202020204" pitchFamily="34" charset="0"/>
              <a:buChar char="•"/>
            </a:pPr>
            <a:r>
              <a:rPr lang="en-US" dirty="0" smtClean="0"/>
              <a:t>Fraudsters are hijacking these MSRNs. 54,000 MSRNs are in the database. </a:t>
            </a:r>
            <a:endParaRPr lang="en-US" dirty="0"/>
          </a:p>
        </p:txBody>
      </p:sp>
      <p:sp>
        <p:nvSpPr>
          <p:cNvPr id="4" name="Rectangle 3"/>
          <p:cNvSpPr/>
          <p:nvPr/>
        </p:nvSpPr>
        <p:spPr>
          <a:xfrm>
            <a:off x="300705" y="154270"/>
            <a:ext cx="184731" cy="523220"/>
          </a:xfrm>
          <a:prstGeom prst="rect">
            <a:avLst/>
          </a:prstGeom>
        </p:spPr>
        <p:txBody>
          <a:bodyPr wrap="none">
            <a:spAutoFit/>
          </a:bodyPr>
          <a:lstStyle/>
          <a:p>
            <a:endParaRPr lang="en-US" sz="2800" b="1" dirty="0">
              <a:solidFill>
                <a:srgbClr val="AE173A"/>
              </a:solidFill>
              <a:effectLst/>
            </a:endParaRPr>
          </a:p>
        </p:txBody>
      </p:sp>
      <p:sp>
        <p:nvSpPr>
          <p:cNvPr id="5" name="Title 4"/>
          <p:cNvSpPr>
            <a:spLocks noGrp="1"/>
          </p:cNvSpPr>
          <p:nvPr>
            <p:ph type="title"/>
          </p:nvPr>
        </p:nvSpPr>
        <p:spPr>
          <a:xfrm>
            <a:off x="216046" y="-195798"/>
            <a:ext cx="5149272" cy="1325563"/>
          </a:xfrm>
        </p:spPr>
        <p:txBody>
          <a:bodyPr>
            <a:normAutofit/>
          </a:bodyPr>
          <a:lstStyle/>
          <a:p>
            <a:r>
              <a:rPr lang="en-US" sz="3200" b="1" dirty="0">
                <a:latin typeface="+mn-lt"/>
              </a:rPr>
              <a:t>PRISM, the IPRN </a:t>
            </a:r>
            <a:r>
              <a:rPr lang="en-US" sz="3200" b="1" dirty="0" smtClean="0">
                <a:latin typeface="+mn-lt"/>
              </a:rPr>
              <a:t>Database</a:t>
            </a:r>
            <a:endParaRPr lang="en-US" sz="3200" b="1" dirty="0">
              <a:latin typeface="+mn-lt"/>
            </a:endParaRPr>
          </a:p>
        </p:txBody>
      </p:sp>
      <p:sp>
        <p:nvSpPr>
          <p:cNvPr id="6" name="TextBox 5"/>
          <p:cNvSpPr txBox="1"/>
          <p:nvPr/>
        </p:nvSpPr>
        <p:spPr>
          <a:xfrm>
            <a:off x="139357" y="6426912"/>
            <a:ext cx="1475212" cy="307777"/>
          </a:xfrm>
          <a:prstGeom prst="rect">
            <a:avLst/>
          </a:prstGeom>
          <a:noFill/>
        </p:spPr>
        <p:txBody>
          <a:bodyPr wrap="none" rtlCol="0">
            <a:spAutoFit/>
          </a:bodyPr>
          <a:lstStyle/>
          <a:p>
            <a:r>
              <a:rPr lang="en-US" sz="1400" b="1" dirty="0" smtClean="0">
                <a:hlinkClick r:id="rId6" action="ppaction://hlinksldjump"/>
              </a:rPr>
              <a:t>Table of Contents</a:t>
            </a:r>
            <a:endParaRPr lang="en-US" sz="1400" b="1" dirty="0"/>
          </a:p>
        </p:txBody>
      </p:sp>
      <p:pic>
        <p:nvPicPr>
          <p:cNvPr id="7" name="slide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57675" y="6152497"/>
            <a:ext cx="609600" cy="609600"/>
          </a:xfrm>
          <a:prstGeom prst="rect">
            <a:avLst/>
          </a:prstGeom>
        </p:spPr>
      </p:pic>
    </p:spTree>
    <p:extLst>
      <p:ext uri="{BB962C8B-B14F-4D97-AF65-F5344CB8AC3E}">
        <p14:creationId xmlns:p14="http://schemas.microsoft.com/office/powerpoint/2010/main" val="21703551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229"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5"/>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3913" y="189569"/>
            <a:ext cx="4649826" cy="6278137"/>
          </a:xfrm>
          <a:prstGeom prst="rect">
            <a:avLst/>
          </a:prstGeom>
        </p:spPr>
      </p:pic>
      <p:sp>
        <p:nvSpPr>
          <p:cNvPr id="3" name="Rectangle 2"/>
          <p:cNvSpPr/>
          <p:nvPr/>
        </p:nvSpPr>
        <p:spPr>
          <a:xfrm>
            <a:off x="5140712" y="1973973"/>
            <a:ext cx="3757961" cy="2400657"/>
          </a:xfrm>
          <a:prstGeom prst="rect">
            <a:avLst/>
          </a:prstGeom>
        </p:spPr>
        <p:txBody>
          <a:bodyPr wrap="square">
            <a:spAutoFit/>
          </a:bodyPr>
          <a:lstStyle/>
          <a:p>
            <a:pPr marL="285750" indent="-285750">
              <a:spcAft>
                <a:spcPts val="1800"/>
              </a:spcAft>
              <a:buFont typeface="Arial" panose="020B0604020202020204" pitchFamily="34" charset="0"/>
              <a:buChar char="•"/>
            </a:pPr>
            <a:r>
              <a:rPr lang="en-US" sz="2000" dirty="0" smtClean="0"/>
              <a:t>PRISM is the focus of a 14-page Guide with Colin Yates as commentator. </a:t>
            </a:r>
          </a:p>
          <a:p>
            <a:pPr marL="285750" indent="-285750">
              <a:spcAft>
                <a:spcPts val="1800"/>
              </a:spcAft>
              <a:buFont typeface="Arial" panose="020B0604020202020204" pitchFamily="34" charset="0"/>
              <a:buChar char="•"/>
            </a:pPr>
            <a:r>
              <a:rPr lang="en-US" sz="2000" dirty="0" smtClean="0"/>
              <a:t>Available for free download. </a:t>
            </a:r>
          </a:p>
          <a:p>
            <a:pPr marL="285750" indent="-285750">
              <a:spcAft>
                <a:spcPts val="1800"/>
              </a:spcAft>
              <a:buFont typeface="Arial" panose="020B0604020202020204" pitchFamily="34" charset="0"/>
              <a:buChar char="•"/>
            </a:pPr>
            <a:r>
              <a:rPr lang="en-US" sz="2000" dirty="0" smtClean="0">
                <a:hlinkClick r:id="rId6"/>
              </a:rPr>
              <a:t>The IPRN Database and its Use in IRSF &amp; Wangiri Fraud Control</a:t>
            </a:r>
            <a:r>
              <a:rPr lang="en-US" sz="2000" dirty="0" smtClean="0"/>
              <a:t> </a:t>
            </a:r>
            <a:endParaRPr lang="en-US" sz="2000" dirty="0"/>
          </a:p>
        </p:txBody>
      </p:sp>
      <p:sp>
        <p:nvSpPr>
          <p:cNvPr id="5" name="Title 4"/>
          <p:cNvSpPr>
            <a:spLocks noGrp="1"/>
          </p:cNvSpPr>
          <p:nvPr>
            <p:ph type="title"/>
          </p:nvPr>
        </p:nvSpPr>
        <p:spPr>
          <a:xfrm>
            <a:off x="5140712" y="1366153"/>
            <a:ext cx="4003288" cy="510773"/>
          </a:xfrm>
        </p:spPr>
        <p:txBody>
          <a:bodyPr>
            <a:normAutofit/>
          </a:bodyPr>
          <a:lstStyle/>
          <a:p>
            <a:r>
              <a:rPr lang="en-US" sz="2800" b="1" dirty="0">
                <a:latin typeface="+mn-lt"/>
              </a:rPr>
              <a:t>Solution Guide on </a:t>
            </a:r>
            <a:r>
              <a:rPr lang="en-US" sz="2800" b="1" dirty="0" smtClean="0">
                <a:latin typeface="+mn-lt"/>
              </a:rPr>
              <a:t>PRISM</a:t>
            </a:r>
            <a:endParaRPr lang="en-US" sz="2800" b="1" dirty="0">
              <a:latin typeface="+mn-lt"/>
            </a:endParaRPr>
          </a:p>
        </p:txBody>
      </p:sp>
      <p:sp>
        <p:nvSpPr>
          <p:cNvPr id="6" name="TextBox 5"/>
          <p:cNvSpPr txBox="1"/>
          <p:nvPr/>
        </p:nvSpPr>
        <p:spPr>
          <a:xfrm>
            <a:off x="139357" y="6426912"/>
            <a:ext cx="1475212" cy="307777"/>
          </a:xfrm>
          <a:prstGeom prst="rect">
            <a:avLst/>
          </a:prstGeom>
          <a:noFill/>
        </p:spPr>
        <p:txBody>
          <a:bodyPr wrap="none" rtlCol="0">
            <a:spAutoFit/>
          </a:bodyPr>
          <a:lstStyle/>
          <a:p>
            <a:r>
              <a:rPr lang="en-US" sz="1400" b="1" dirty="0" smtClean="0">
                <a:hlinkClick r:id="rId7" action="ppaction://hlinksldjump"/>
              </a:rPr>
              <a:t>Table of Contents</a:t>
            </a:r>
            <a:endParaRPr lang="en-US" sz="1400" b="1" dirty="0"/>
          </a:p>
        </p:txBody>
      </p:sp>
      <p:pic>
        <p:nvPicPr>
          <p:cNvPr id="4" name="slide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140712" y="5817312"/>
            <a:ext cx="609600" cy="609600"/>
          </a:xfrm>
          <a:prstGeom prst="rect">
            <a:avLst/>
          </a:prstGeom>
        </p:spPr>
      </p:pic>
    </p:spTree>
    <p:extLst>
      <p:ext uri="{BB962C8B-B14F-4D97-AF65-F5344CB8AC3E}">
        <p14:creationId xmlns:p14="http://schemas.microsoft.com/office/powerpoint/2010/main" val="26835742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19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5"/>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0128" y="144966"/>
            <a:ext cx="3488975" cy="6586880"/>
          </a:xfrm>
          <a:prstGeom prst="rect">
            <a:avLst/>
          </a:prstGeom>
        </p:spPr>
      </p:pic>
      <p:sp>
        <p:nvSpPr>
          <p:cNvPr id="4" name="Rectangle 3"/>
          <p:cNvSpPr/>
          <p:nvPr/>
        </p:nvSpPr>
        <p:spPr>
          <a:xfrm>
            <a:off x="289932" y="1092629"/>
            <a:ext cx="4572000" cy="5124480"/>
          </a:xfrm>
          <a:prstGeom prst="rect">
            <a:avLst/>
          </a:prstGeom>
        </p:spPr>
        <p:txBody>
          <a:bodyPr>
            <a:spAutoFit/>
          </a:bodyPr>
          <a:lstStyle/>
          <a:p>
            <a:pPr marL="285750" indent="-285750">
              <a:spcAft>
                <a:spcPts val="1800"/>
              </a:spcAft>
              <a:buFont typeface="Arial" panose="020B0604020202020204" pitchFamily="34" charset="0"/>
              <a:buChar char="•"/>
            </a:pPr>
            <a:r>
              <a:rPr lang="en-US" dirty="0" smtClean="0"/>
              <a:t>Fraud control people should assume they will be attacked, sooner or later. </a:t>
            </a:r>
          </a:p>
          <a:p>
            <a:pPr marL="285750" indent="-285750">
              <a:spcAft>
                <a:spcPts val="1800"/>
              </a:spcAft>
              <a:buFont typeface="Arial" panose="020B0604020202020204" pitchFamily="34" charset="0"/>
              <a:buChar char="•"/>
            </a:pPr>
            <a:r>
              <a:rPr lang="en-US" dirty="0" smtClean="0"/>
              <a:t>Plenty of resources are available today to stay current on fraud measures and solutions. </a:t>
            </a:r>
          </a:p>
          <a:p>
            <a:pPr marL="285750" indent="-285750">
              <a:spcAft>
                <a:spcPts val="1800"/>
              </a:spcAft>
              <a:buFont typeface="Arial" panose="020B0604020202020204" pitchFamily="34" charset="0"/>
              <a:buChar char="•"/>
            </a:pPr>
            <a:r>
              <a:rPr lang="en-US" dirty="0" smtClean="0"/>
              <a:t>Fraudsters recognize those CSPs who are not prepared, and attack them. </a:t>
            </a:r>
          </a:p>
          <a:p>
            <a:pPr marL="285750" indent="-285750">
              <a:spcAft>
                <a:spcPts val="1800"/>
              </a:spcAft>
              <a:buFont typeface="Arial" panose="020B0604020202020204" pitchFamily="34" charset="0"/>
              <a:buChar char="•"/>
            </a:pPr>
            <a:r>
              <a:rPr lang="en-US" dirty="0" smtClean="0"/>
              <a:t>The constantly look for the weakest link. </a:t>
            </a:r>
          </a:p>
          <a:p>
            <a:pPr marL="285750" indent="-285750">
              <a:spcAft>
                <a:spcPts val="1800"/>
              </a:spcAft>
              <a:buFont typeface="Arial" panose="020B0604020202020204" pitchFamily="34" charset="0"/>
              <a:buChar char="•"/>
            </a:pPr>
            <a:r>
              <a:rPr lang="en-US" dirty="0" smtClean="0"/>
              <a:t>Those not prepared </a:t>
            </a:r>
            <a:r>
              <a:rPr lang="en-US" u="sng" dirty="0" smtClean="0"/>
              <a:t>will</a:t>
            </a:r>
            <a:r>
              <a:rPr lang="en-US" dirty="0" smtClean="0"/>
              <a:t> suffer the losses. </a:t>
            </a:r>
          </a:p>
          <a:p>
            <a:pPr marL="285750" indent="-285750">
              <a:spcAft>
                <a:spcPts val="1800"/>
              </a:spcAft>
              <a:buFont typeface="Arial" panose="020B0604020202020204" pitchFamily="34" charset="0"/>
              <a:buChar char="•"/>
            </a:pPr>
            <a:r>
              <a:rPr lang="en-US" dirty="0" smtClean="0"/>
              <a:t>Related Black Swan interview with Colin:  </a:t>
            </a:r>
            <a:br>
              <a:rPr lang="en-US" dirty="0" smtClean="0"/>
            </a:br>
            <a:r>
              <a:rPr lang="en-US" dirty="0" smtClean="0"/>
              <a:t/>
            </a:r>
            <a:br>
              <a:rPr lang="en-US" dirty="0" smtClean="0"/>
            </a:br>
            <a:r>
              <a:rPr lang="en-US" dirty="0" smtClean="0">
                <a:hlinkClick r:id="rId6"/>
              </a:rPr>
              <a:t>How IRSF Predators are Evolving their Fraud Attacks on the Weak and Unprotected of the Telecom Serengeti</a:t>
            </a:r>
            <a:r>
              <a:rPr lang="en-US" dirty="0" smtClean="0"/>
              <a:t>. </a:t>
            </a:r>
            <a:endParaRPr lang="en-US" dirty="0"/>
          </a:p>
        </p:txBody>
      </p:sp>
      <p:sp>
        <p:nvSpPr>
          <p:cNvPr id="3" name="Title 2"/>
          <p:cNvSpPr>
            <a:spLocks noGrp="1"/>
          </p:cNvSpPr>
          <p:nvPr>
            <p:ph type="title"/>
          </p:nvPr>
        </p:nvSpPr>
        <p:spPr>
          <a:xfrm>
            <a:off x="270454" y="144966"/>
            <a:ext cx="4591478" cy="947663"/>
          </a:xfrm>
        </p:spPr>
        <p:txBody>
          <a:bodyPr>
            <a:normAutofit/>
          </a:bodyPr>
          <a:lstStyle/>
          <a:p>
            <a:r>
              <a:rPr lang="en-US" sz="2800" b="1" dirty="0">
                <a:solidFill>
                  <a:srgbClr val="434E1E"/>
                </a:solidFill>
                <a:latin typeface="+mn-lt"/>
              </a:rPr>
              <a:t>Fraudsters are like Predators </a:t>
            </a:r>
            <a:r>
              <a:rPr lang="en-US" sz="2800" b="1" dirty="0" smtClean="0">
                <a:solidFill>
                  <a:srgbClr val="434E1E"/>
                </a:solidFill>
                <a:latin typeface="+mn-lt"/>
              </a:rPr>
              <a:t>on the Serengeti</a:t>
            </a:r>
            <a:endParaRPr lang="en-US" sz="2800" dirty="0">
              <a:latin typeface="+mn-lt"/>
            </a:endParaRPr>
          </a:p>
        </p:txBody>
      </p:sp>
      <p:sp>
        <p:nvSpPr>
          <p:cNvPr id="5" name="TextBox 4"/>
          <p:cNvSpPr txBox="1"/>
          <p:nvPr/>
        </p:nvSpPr>
        <p:spPr>
          <a:xfrm>
            <a:off x="139357" y="6426912"/>
            <a:ext cx="1475212" cy="307777"/>
          </a:xfrm>
          <a:prstGeom prst="rect">
            <a:avLst/>
          </a:prstGeom>
          <a:noFill/>
        </p:spPr>
        <p:txBody>
          <a:bodyPr wrap="none" rtlCol="0">
            <a:spAutoFit/>
          </a:bodyPr>
          <a:lstStyle/>
          <a:p>
            <a:r>
              <a:rPr lang="en-US" sz="1400" b="1" dirty="0" smtClean="0">
                <a:hlinkClick r:id="rId7" action="ppaction://hlinksldjump"/>
              </a:rPr>
              <a:t>Table of Contents</a:t>
            </a:r>
            <a:endParaRPr lang="en-US" sz="1400" b="1" dirty="0"/>
          </a:p>
        </p:txBody>
      </p:sp>
      <p:pic>
        <p:nvPicPr>
          <p:cNvPr id="6" name="slide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71810" y="6017211"/>
            <a:ext cx="609600" cy="609600"/>
          </a:xfrm>
          <a:prstGeom prst="rect">
            <a:avLst/>
          </a:prstGeom>
        </p:spPr>
      </p:pic>
    </p:spTree>
    <p:extLst>
      <p:ext uri="{BB962C8B-B14F-4D97-AF65-F5344CB8AC3E}">
        <p14:creationId xmlns:p14="http://schemas.microsoft.com/office/powerpoint/2010/main" val="21466342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67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7EC"/>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4420" y="79172"/>
            <a:ext cx="6070919" cy="3458009"/>
          </a:xfrm>
          <a:prstGeom prst="rect">
            <a:avLst/>
          </a:prstGeom>
        </p:spPr>
      </p:pic>
      <p:sp>
        <p:nvSpPr>
          <p:cNvPr id="3" name="Rectangle 2"/>
          <p:cNvSpPr/>
          <p:nvPr/>
        </p:nvSpPr>
        <p:spPr>
          <a:xfrm>
            <a:off x="144966" y="3664486"/>
            <a:ext cx="4895385" cy="2769989"/>
          </a:xfrm>
          <a:prstGeom prst="rect">
            <a:avLst/>
          </a:prstGeom>
        </p:spPr>
        <p:txBody>
          <a:bodyPr wrap="square">
            <a:spAutoFit/>
          </a:bodyPr>
          <a:lstStyle/>
          <a:p>
            <a:pPr marL="285750" indent="-285750">
              <a:spcAft>
                <a:spcPts val="1800"/>
              </a:spcAft>
              <a:buFont typeface="Arial" panose="020B0604020202020204" pitchFamily="34" charset="0"/>
              <a:buChar char="•"/>
            </a:pPr>
            <a:r>
              <a:rPr lang="en-US" dirty="0" smtClean="0"/>
              <a:t>Lanck is a </a:t>
            </a:r>
            <a:r>
              <a:rPr lang="en-US" b="1" dirty="0" smtClean="0"/>
              <a:t>Top 25 Global Voice Wholesaler</a:t>
            </a:r>
            <a:r>
              <a:rPr lang="en-US" dirty="0" smtClean="0"/>
              <a:t/>
            </a:r>
            <a:br>
              <a:rPr lang="en-US" dirty="0" smtClean="0"/>
            </a:br>
            <a:r>
              <a:rPr lang="en-US" dirty="0" smtClean="0"/>
              <a:t>carrying 3 billion voice minutes a year for its international partners. </a:t>
            </a:r>
          </a:p>
          <a:p>
            <a:pPr marL="285750" indent="-285750">
              <a:spcAft>
                <a:spcPts val="1800"/>
              </a:spcAft>
              <a:buFont typeface="Arial" panose="020B0604020202020204" pitchFamily="34" charset="0"/>
              <a:buChar char="•"/>
            </a:pPr>
            <a:r>
              <a:rPr lang="en-US" dirty="0" smtClean="0"/>
              <a:t>Lanck provides an FMS platform for its partners affecting enterprise call centers and user authentication services. </a:t>
            </a:r>
          </a:p>
          <a:p>
            <a:pPr marL="285750" indent="-285750">
              <a:spcAft>
                <a:spcPts val="1800"/>
              </a:spcAft>
              <a:buFont typeface="Arial" panose="020B0604020202020204" pitchFamily="34" charset="0"/>
              <a:buChar char="•"/>
            </a:pPr>
            <a:r>
              <a:rPr lang="en-US" b="1" dirty="0" smtClean="0"/>
              <a:t>Igor Skutsenya</a:t>
            </a:r>
            <a:r>
              <a:rPr lang="en-US" dirty="0" smtClean="0"/>
              <a:t> is Business Development Manager for VAS &amp; FM- VAS Solutions at Lanck.</a:t>
            </a:r>
          </a:p>
        </p:txBody>
      </p:sp>
      <p:sp>
        <p:nvSpPr>
          <p:cNvPr id="4" name="Rectangle 3"/>
          <p:cNvSpPr/>
          <p:nvPr/>
        </p:nvSpPr>
        <p:spPr>
          <a:xfrm>
            <a:off x="5040351" y="3664486"/>
            <a:ext cx="4348976" cy="2539157"/>
          </a:xfrm>
          <a:prstGeom prst="rect">
            <a:avLst/>
          </a:prstGeom>
        </p:spPr>
        <p:txBody>
          <a:bodyPr wrap="square">
            <a:spAutoFit/>
          </a:bodyPr>
          <a:lstStyle/>
          <a:p>
            <a:pPr marL="285750" indent="-285750">
              <a:spcAft>
                <a:spcPts val="1800"/>
              </a:spcAft>
              <a:buFont typeface="Arial" panose="020B0604020202020204" pitchFamily="34" charset="0"/>
              <a:buChar char="•"/>
            </a:pPr>
            <a:r>
              <a:rPr lang="en-US" dirty="0" smtClean="0"/>
              <a:t>Lanck’s employees often work </a:t>
            </a:r>
            <a:br>
              <a:rPr lang="en-US" dirty="0" smtClean="0"/>
            </a:br>
            <a:r>
              <a:rPr lang="en-US" dirty="0" smtClean="0"/>
              <a:t>remotely, so they were ready in mid-March when the Coronavirus </a:t>
            </a:r>
            <a:br>
              <a:rPr lang="en-US" dirty="0" smtClean="0"/>
            </a:br>
            <a:r>
              <a:rPr lang="en-US" dirty="0" smtClean="0"/>
              <a:t>epidemic hit. </a:t>
            </a:r>
          </a:p>
          <a:p>
            <a:pPr marL="285750" indent="-285750">
              <a:spcAft>
                <a:spcPts val="1800"/>
              </a:spcAft>
              <a:buFont typeface="Arial" panose="020B0604020202020204" pitchFamily="34" charset="0"/>
              <a:buChar char="•"/>
            </a:pPr>
            <a:r>
              <a:rPr lang="en-US" dirty="0" smtClean="0"/>
              <a:t>Lanck has detected a </a:t>
            </a:r>
            <a:r>
              <a:rPr lang="en-US" b="1" dirty="0" smtClean="0"/>
              <a:t>decrease in Roaming Traffic</a:t>
            </a:r>
            <a:r>
              <a:rPr lang="en-US" dirty="0" smtClean="0"/>
              <a:t> over the past few months since global travel has been restricted by the Coronavirus. </a:t>
            </a:r>
            <a:endParaRPr lang="en-US" dirty="0"/>
          </a:p>
        </p:txBody>
      </p:sp>
      <p:sp>
        <p:nvSpPr>
          <p:cNvPr id="5" name="Title 4"/>
          <p:cNvSpPr>
            <a:spLocks noGrp="1"/>
          </p:cNvSpPr>
          <p:nvPr>
            <p:ph type="title"/>
          </p:nvPr>
        </p:nvSpPr>
        <p:spPr>
          <a:xfrm>
            <a:off x="144966" y="412567"/>
            <a:ext cx="1905216" cy="626962"/>
          </a:xfrm>
        </p:spPr>
        <p:txBody>
          <a:bodyPr>
            <a:normAutofit fontScale="90000"/>
          </a:bodyPr>
          <a:lstStyle/>
          <a:p>
            <a:r>
              <a:rPr lang="en-US" sz="3200" b="1" dirty="0" smtClean="0">
                <a:solidFill>
                  <a:srgbClr val="FFF7EC"/>
                </a:solidFill>
                <a:latin typeface="+mn-lt"/>
              </a:rPr>
              <a:t>Lanck </a:t>
            </a:r>
            <a:br>
              <a:rPr lang="en-US" sz="3200" b="1" dirty="0" smtClean="0">
                <a:solidFill>
                  <a:srgbClr val="FFF7EC"/>
                </a:solidFill>
                <a:latin typeface="+mn-lt"/>
              </a:rPr>
            </a:br>
            <a:r>
              <a:rPr lang="en-US" sz="3200" b="1" dirty="0" smtClean="0">
                <a:solidFill>
                  <a:srgbClr val="FFF7EC"/>
                </a:solidFill>
                <a:latin typeface="+mn-lt"/>
              </a:rPr>
              <a:t>Telecom</a:t>
            </a:r>
            <a:endParaRPr lang="en-US" sz="3200" b="1" dirty="0">
              <a:solidFill>
                <a:srgbClr val="FFF7EC"/>
              </a:solidFill>
              <a:latin typeface="+mn-lt"/>
            </a:endParaRPr>
          </a:p>
        </p:txBody>
      </p:sp>
      <p:sp>
        <p:nvSpPr>
          <p:cNvPr id="6" name="TextBox 5"/>
          <p:cNvSpPr txBox="1"/>
          <p:nvPr/>
        </p:nvSpPr>
        <p:spPr>
          <a:xfrm>
            <a:off x="139357" y="6426912"/>
            <a:ext cx="1475212" cy="307777"/>
          </a:xfrm>
          <a:prstGeom prst="rect">
            <a:avLst/>
          </a:prstGeom>
          <a:noFill/>
        </p:spPr>
        <p:txBody>
          <a:bodyPr wrap="none" rtlCol="0">
            <a:spAutoFit/>
          </a:bodyPr>
          <a:lstStyle/>
          <a:p>
            <a:r>
              <a:rPr lang="en-US" sz="1400" b="1" dirty="0" smtClean="0">
                <a:hlinkClick r:id="rId6" action="ppaction://hlinksldjump"/>
              </a:rPr>
              <a:t>Table of Contents</a:t>
            </a:r>
            <a:endParaRPr lang="en-US" sz="1400" b="1" dirty="0"/>
          </a:p>
        </p:txBody>
      </p:sp>
      <p:pic>
        <p:nvPicPr>
          <p:cNvPr id="7" name="slide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914900" y="6149304"/>
            <a:ext cx="609600" cy="609600"/>
          </a:xfrm>
          <a:prstGeom prst="rect">
            <a:avLst/>
          </a:prstGeom>
        </p:spPr>
      </p:pic>
    </p:spTree>
    <p:extLst>
      <p:ext uri="{BB962C8B-B14F-4D97-AF65-F5344CB8AC3E}">
        <p14:creationId xmlns:p14="http://schemas.microsoft.com/office/powerpoint/2010/main" val="36813474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423"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9FDFE"/>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38963" y="1550850"/>
            <a:ext cx="5237046" cy="3899928"/>
          </a:xfrm>
          <a:prstGeom prst="rect">
            <a:avLst/>
          </a:prstGeom>
        </p:spPr>
      </p:pic>
      <p:sp>
        <p:nvSpPr>
          <p:cNvPr id="3" name="Rectangle 2"/>
          <p:cNvSpPr/>
          <p:nvPr/>
        </p:nvSpPr>
        <p:spPr>
          <a:xfrm>
            <a:off x="267629" y="2467312"/>
            <a:ext cx="3271334" cy="2262158"/>
          </a:xfrm>
          <a:prstGeom prst="rect">
            <a:avLst/>
          </a:prstGeom>
        </p:spPr>
        <p:txBody>
          <a:bodyPr wrap="square">
            <a:spAutoFit/>
          </a:bodyPr>
          <a:lstStyle/>
          <a:p>
            <a:pPr marL="285750" indent="-285750">
              <a:spcAft>
                <a:spcPts val="1800"/>
              </a:spcAft>
              <a:buFont typeface="Arial" panose="020B0604020202020204" pitchFamily="34" charset="0"/>
              <a:buChar char="•"/>
            </a:pPr>
            <a:r>
              <a:rPr lang="en-US" dirty="0" smtClean="0"/>
              <a:t>The </a:t>
            </a:r>
            <a:r>
              <a:rPr lang="en-US" dirty="0" smtClean="0">
                <a:hlinkClick r:id="rId6"/>
              </a:rPr>
              <a:t>CFCA</a:t>
            </a:r>
            <a:r>
              <a:rPr lang="en-US" dirty="0" smtClean="0"/>
              <a:t> estimates Wangiri fraud costs communications providers </a:t>
            </a:r>
            <a:r>
              <a:rPr lang="en-US" b="1" dirty="0" smtClean="0"/>
              <a:t>$1.8 billion per year</a:t>
            </a:r>
            <a:r>
              <a:rPr lang="en-US" dirty="0" smtClean="0"/>
              <a:t>. </a:t>
            </a:r>
          </a:p>
          <a:p>
            <a:pPr marL="285750" indent="-285750">
              <a:spcAft>
                <a:spcPts val="1800"/>
              </a:spcAft>
              <a:buFont typeface="Arial" panose="020B0604020202020204" pitchFamily="34" charset="0"/>
              <a:buChar char="•"/>
            </a:pPr>
            <a:r>
              <a:rPr lang="en-US" dirty="0" smtClean="0"/>
              <a:t>Lanck is in direct contact with retail telecom partners who are very concerned. </a:t>
            </a:r>
            <a:endParaRPr lang="en-US" dirty="0"/>
          </a:p>
        </p:txBody>
      </p:sp>
      <p:sp>
        <p:nvSpPr>
          <p:cNvPr id="4" name="Title 3"/>
          <p:cNvSpPr>
            <a:spLocks noGrp="1"/>
          </p:cNvSpPr>
          <p:nvPr>
            <p:ph type="title"/>
          </p:nvPr>
        </p:nvSpPr>
        <p:spPr>
          <a:xfrm>
            <a:off x="2139816" y="20737"/>
            <a:ext cx="5425641" cy="1325563"/>
          </a:xfrm>
        </p:spPr>
        <p:txBody>
          <a:bodyPr>
            <a:normAutofit/>
          </a:bodyPr>
          <a:lstStyle/>
          <a:p>
            <a:r>
              <a:rPr lang="en-US" sz="3600" b="1" dirty="0" smtClean="0">
                <a:latin typeface="+mn-lt"/>
              </a:rPr>
              <a:t>Size of the </a:t>
            </a:r>
            <a:r>
              <a:rPr lang="en-US" sz="3600" b="1" dirty="0">
                <a:latin typeface="+mn-lt"/>
              </a:rPr>
              <a:t>Wangiri </a:t>
            </a:r>
            <a:r>
              <a:rPr lang="en-US" sz="3600" b="1" dirty="0" smtClean="0">
                <a:latin typeface="+mn-lt"/>
              </a:rPr>
              <a:t>Threat</a:t>
            </a:r>
            <a:endParaRPr lang="en-US" sz="3600" b="1" dirty="0">
              <a:latin typeface="+mn-lt"/>
            </a:endParaRPr>
          </a:p>
        </p:txBody>
      </p:sp>
      <p:sp>
        <p:nvSpPr>
          <p:cNvPr id="5" name="TextBox 4"/>
          <p:cNvSpPr txBox="1"/>
          <p:nvPr/>
        </p:nvSpPr>
        <p:spPr>
          <a:xfrm>
            <a:off x="139357" y="6426912"/>
            <a:ext cx="1475212" cy="307777"/>
          </a:xfrm>
          <a:prstGeom prst="rect">
            <a:avLst/>
          </a:prstGeom>
          <a:noFill/>
        </p:spPr>
        <p:txBody>
          <a:bodyPr wrap="none" rtlCol="0">
            <a:spAutoFit/>
          </a:bodyPr>
          <a:lstStyle/>
          <a:p>
            <a:r>
              <a:rPr lang="en-US" sz="1400" b="1" dirty="0" smtClean="0">
                <a:hlinkClick r:id="rId7" action="ppaction://hlinksldjump"/>
              </a:rPr>
              <a:t>Table of Contents</a:t>
            </a:r>
            <a:endParaRPr lang="en-US" sz="1400" b="1" dirty="0"/>
          </a:p>
        </p:txBody>
      </p:sp>
      <p:pic>
        <p:nvPicPr>
          <p:cNvPr id="6" name="slide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029075" y="6048375"/>
            <a:ext cx="609600" cy="609600"/>
          </a:xfrm>
          <a:prstGeom prst="rect">
            <a:avLst/>
          </a:prstGeom>
        </p:spPr>
      </p:pic>
    </p:spTree>
    <p:extLst>
      <p:ext uri="{BB962C8B-B14F-4D97-AF65-F5344CB8AC3E}">
        <p14:creationId xmlns:p14="http://schemas.microsoft.com/office/powerpoint/2010/main" val="12609502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86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DF3FB"/>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0051" y="108303"/>
            <a:ext cx="4600369" cy="6318610"/>
          </a:xfrm>
          <a:prstGeom prst="rect">
            <a:avLst/>
          </a:prstGeom>
        </p:spPr>
      </p:pic>
      <p:sp>
        <p:nvSpPr>
          <p:cNvPr id="3" name="Rectangle 2"/>
          <p:cNvSpPr/>
          <p:nvPr/>
        </p:nvSpPr>
        <p:spPr>
          <a:xfrm>
            <a:off x="5207620" y="625525"/>
            <a:ext cx="3936380" cy="6232475"/>
          </a:xfrm>
          <a:prstGeom prst="rect">
            <a:avLst/>
          </a:prstGeom>
        </p:spPr>
        <p:txBody>
          <a:bodyPr wrap="square">
            <a:spAutoFit/>
          </a:bodyPr>
          <a:lstStyle/>
          <a:p>
            <a:pPr marL="285750" indent="-285750">
              <a:spcAft>
                <a:spcPts val="1500"/>
              </a:spcAft>
              <a:buFont typeface="Arial" panose="020B0604020202020204" pitchFamily="34" charset="0"/>
              <a:buChar char="•"/>
            </a:pPr>
            <a:r>
              <a:rPr lang="en-US" dirty="0" smtClean="0"/>
              <a:t>Hundreds of wholesale and retail operators connect with Lanck. </a:t>
            </a:r>
          </a:p>
          <a:p>
            <a:pPr marL="285750" indent="-285750">
              <a:spcAft>
                <a:spcPts val="1500"/>
              </a:spcAft>
              <a:buFont typeface="Arial" panose="020B0604020202020204" pitchFamily="34" charset="0"/>
              <a:buChar char="•"/>
            </a:pPr>
            <a:r>
              <a:rPr lang="en-US" dirty="0" smtClean="0"/>
              <a:t>As a wholesaler, we see Wangiri attacks in both its inbound &amp; outbound phases. </a:t>
            </a:r>
          </a:p>
          <a:p>
            <a:pPr marL="285750" indent="-285750">
              <a:spcAft>
                <a:spcPts val="1500"/>
              </a:spcAft>
              <a:buFont typeface="Arial" panose="020B0604020202020204" pitchFamily="34" charset="0"/>
              <a:buChar char="•"/>
            </a:pPr>
            <a:r>
              <a:rPr lang="en-US" dirty="0" smtClean="0"/>
              <a:t>With </a:t>
            </a:r>
            <a:r>
              <a:rPr lang="en-US" b="1" dirty="0" smtClean="0"/>
              <a:t>Inbound Wangiri attacks</a:t>
            </a:r>
            <a:r>
              <a:rPr lang="en-US" dirty="0" smtClean="0"/>
              <a:t>, Lanck’s FMS is very effective at stopping it. </a:t>
            </a:r>
          </a:p>
          <a:p>
            <a:pPr marL="285750" indent="-285750">
              <a:spcAft>
                <a:spcPts val="1500"/>
              </a:spcAft>
              <a:buFont typeface="Arial" panose="020B0604020202020204" pitchFamily="34" charset="0"/>
              <a:buChar char="•"/>
            </a:pPr>
            <a:r>
              <a:rPr lang="en-US" b="1" dirty="0" smtClean="0"/>
              <a:t>Machine Learning</a:t>
            </a:r>
            <a:r>
              <a:rPr lang="en-US" dirty="0" smtClean="0"/>
              <a:t> is the primary tool; secondarily Lanck uses a database of fraudulent numbers. </a:t>
            </a:r>
          </a:p>
          <a:p>
            <a:pPr marL="285750" indent="-285750">
              <a:spcAft>
                <a:spcPts val="1500"/>
              </a:spcAft>
              <a:buFont typeface="Arial" panose="020B0604020202020204" pitchFamily="34" charset="0"/>
              <a:buChar char="•"/>
            </a:pPr>
            <a:r>
              <a:rPr lang="en-US" b="1" dirty="0" smtClean="0"/>
              <a:t>Real-time blocking</a:t>
            </a:r>
            <a:r>
              <a:rPr lang="en-US" dirty="0" smtClean="0"/>
              <a:t> is achieved.    Analytics prevents the end user from receiving a Wangiri call. </a:t>
            </a:r>
          </a:p>
          <a:p>
            <a:pPr marL="285750" indent="-285750">
              <a:spcAft>
                <a:spcPts val="1500"/>
              </a:spcAft>
              <a:buFont typeface="Arial" panose="020B0604020202020204" pitchFamily="34" charset="0"/>
              <a:buChar char="•"/>
            </a:pPr>
            <a:r>
              <a:rPr lang="en-US" b="1" dirty="0" smtClean="0"/>
              <a:t>Outbound Wangiri calls</a:t>
            </a:r>
            <a:r>
              <a:rPr lang="en-US" dirty="0" smtClean="0"/>
              <a:t> are also discovered.  The call is either blocked, or a warning IVR message is heard by the end user caller. </a:t>
            </a:r>
            <a:endParaRPr lang="en-US" dirty="0"/>
          </a:p>
        </p:txBody>
      </p:sp>
      <p:sp>
        <p:nvSpPr>
          <p:cNvPr id="6" name="Title 5"/>
          <p:cNvSpPr>
            <a:spLocks noGrp="1"/>
          </p:cNvSpPr>
          <p:nvPr>
            <p:ph type="title"/>
          </p:nvPr>
        </p:nvSpPr>
        <p:spPr>
          <a:xfrm>
            <a:off x="4863784" y="108302"/>
            <a:ext cx="4316578" cy="443396"/>
          </a:xfrm>
        </p:spPr>
        <p:txBody>
          <a:bodyPr>
            <a:noAutofit/>
          </a:bodyPr>
          <a:lstStyle/>
          <a:p>
            <a:r>
              <a:rPr lang="en-US" sz="2800" b="1" dirty="0">
                <a:solidFill>
                  <a:srgbClr val="2D549F"/>
                </a:solidFill>
                <a:latin typeface="+mn-lt"/>
              </a:rPr>
              <a:t>How Lanck Detects </a:t>
            </a:r>
            <a:r>
              <a:rPr lang="en-US" sz="2800" b="1" dirty="0" smtClean="0">
                <a:solidFill>
                  <a:srgbClr val="2D549F"/>
                </a:solidFill>
                <a:latin typeface="+mn-lt"/>
              </a:rPr>
              <a:t>Wangiri</a:t>
            </a:r>
            <a:endParaRPr lang="en-US" sz="2800" dirty="0">
              <a:latin typeface="+mn-lt"/>
            </a:endParaRPr>
          </a:p>
        </p:txBody>
      </p:sp>
      <p:sp>
        <p:nvSpPr>
          <p:cNvPr id="5" name="TextBox 4"/>
          <p:cNvSpPr txBox="1"/>
          <p:nvPr/>
        </p:nvSpPr>
        <p:spPr>
          <a:xfrm>
            <a:off x="139357" y="6426912"/>
            <a:ext cx="1475212" cy="307777"/>
          </a:xfrm>
          <a:prstGeom prst="rect">
            <a:avLst/>
          </a:prstGeom>
          <a:noFill/>
        </p:spPr>
        <p:txBody>
          <a:bodyPr wrap="none" rtlCol="0">
            <a:spAutoFit/>
          </a:bodyPr>
          <a:lstStyle/>
          <a:p>
            <a:r>
              <a:rPr lang="en-US" sz="1400" b="1" dirty="0" smtClean="0">
                <a:hlinkClick r:id="rId6" action="ppaction://hlinksldjump"/>
              </a:rPr>
              <a:t>Table of Contents</a:t>
            </a:r>
            <a:endParaRPr lang="en-US" sz="1400" b="1" dirty="0"/>
          </a:p>
        </p:txBody>
      </p:sp>
      <p:pic>
        <p:nvPicPr>
          <p:cNvPr id="4" name="slide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863784" y="6122112"/>
            <a:ext cx="609600" cy="609600"/>
          </a:xfrm>
          <a:prstGeom prst="rect">
            <a:avLst/>
          </a:prstGeom>
        </p:spPr>
      </p:pic>
    </p:spTree>
    <p:extLst>
      <p:ext uri="{BB962C8B-B14F-4D97-AF65-F5344CB8AC3E}">
        <p14:creationId xmlns:p14="http://schemas.microsoft.com/office/powerpoint/2010/main" val="16107491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73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CFBFC"/>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5793" y="151006"/>
            <a:ext cx="3140579" cy="6511894"/>
          </a:xfrm>
          <a:prstGeom prst="rect">
            <a:avLst/>
          </a:prstGeom>
        </p:spPr>
      </p:pic>
      <p:sp>
        <p:nvSpPr>
          <p:cNvPr id="3" name="Rectangle 2"/>
          <p:cNvSpPr/>
          <p:nvPr/>
        </p:nvSpPr>
        <p:spPr>
          <a:xfrm>
            <a:off x="439874" y="1308246"/>
            <a:ext cx="4828478" cy="4785926"/>
          </a:xfrm>
          <a:prstGeom prst="rect">
            <a:avLst/>
          </a:prstGeom>
        </p:spPr>
        <p:txBody>
          <a:bodyPr wrap="square">
            <a:spAutoFit/>
          </a:bodyPr>
          <a:lstStyle/>
          <a:p>
            <a:pPr marL="342900" indent="-342900">
              <a:spcAft>
                <a:spcPts val="1800"/>
              </a:spcAft>
              <a:buFont typeface="Arial" panose="020B0604020202020204" pitchFamily="34" charset="0"/>
              <a:buChar char="•"/>
            </a:pPr>
            <a:r>
              <a:rPr lang="en-US" sz="2000" dirty="0" smtClean="0"/>
              <a:t>Lanck’s FMS created a profile for standard Wangiri calls that largely target consumers as its victims. </a:t>
            </a:r>
          </a:p>
          <a:p>
            <a:pPr marL="342900" indent="-342900">
              <a:spcAft>
                <a:spcPts val="1800"/>
              </a:spcAft>
              <a:buFont typeface="Arial" panose="020B0604020202020204" pitchFamily="34" charset="0"/>
              <a:buChar char="•"/>
            </a:pPr>
            <a:r>
              <a:rPr lang="en-US" sz="2000" dirty="0" smtClean="0"/>
              <a:t>Wangiri 2.0 is different: it attacks enterprises and utilizes one-time password delivery via voice calls. </a:t>
            </a:r>
          </a:p>
          <a:p>
            <a:pPr marL="342900" indent="-342900">
              <a:spcAft>
                <a:spcPts val="1800"/>
              </a:spcAft>
              <a:buFont typeface="Arial" panose="020B0604020202020204" pitchFamily="34" charset="0"/>
              <a:buChar char="•"/>
            </a:pPr>
            <a:r>
              <a:rPr lang="en-US" sz="2000" dirty="0" smtClean="0"/>
              <a:t>Lanck quickly discovered it was fraud.  Understanding the fraud scheme however required more analysis and time. </a:t>
            </a:r>
          </a:p>
          <a:p>
            <a:pPr marL="342900" indent="-342900">
              <a:spcAft>
                <a:spcPts val="1800"/>
              </a:spcAft>
              <a:buFont typeface="Arial" panose="020B0604020202020204" pitchFamily="34" charset="0"/>
              <a:buChar char="•"/>
            </a:pPr>
            <a:r>
              <a:rPr lang="en-US" sz="2000" dirty="0" smtClean="0"/>
              <a:t>Pictured at right is an example of an on-line form of a business offering to make an international phone call. </a:t>
            </a:r>
            <a:endParaRPr lang="en-US" sz="2000" dirty="0"/>
          </a:p>
        </p:txBody>
      </p:sp>
      <p:sp>
        <p:nvSpPr>
          <p:cNvPr id="5" name="Title 4"/>
          <p:cNvSpPr>
            <a:spLocks noGrp="1"/>
          </p:cNvSpPr>
          <p:nvPr>
            <p:ph type="title"/>
          </p:nvPr>
        </p:nvSpPr>
        <p:spPr>
          <a:xfrm>
            <a:off x="439874" y="345875"/>
            <a:ext cx="7886700" cy="1325563"/>
          </a:xfrm>
        </p:spPr>
        <p:txBody>
          <a:bodyPr>
            <a:normAutofit/>
          </a:bodyPr>
          <a:lstStyle/>
          <a:p>
            <a:r>
              <a:rPr lang="en-US" sz="2800" b="1" dirty="0">
                <a:solidFill>
                  <a:srgbClr val="054561"/>
                </a:solidFill>
                <a:latin typeface="+mn-lt"/>
              </a:rPr>
              <a:t>How Wangiri 2.0 was </a:t>
            </a:r>
            <a:r>
              <a:rPr lang="en-US" sz="2800" b="1" dirty="0" smtClean="0">
                <a:solidFill>
                  <a:srgbClr val="054561"/>
                </a:solidFill>
                <a:latin typeface="+mn-lt"/>
              </a:rPr>
              <a:t>Discovered</a:t>
            </a:r>
            <a:endParaRPr lang="en-US" sz="2800" dirty="0">
              <a:latin typeface="+mn-lt"/>
            </a:endParaRPr>
          </a:p>
        </p:txBody>
      </p:sp>
      <p:sp>
        <p:nvSpPr>
          <p:cNvPr id="6" name="TextBox 5"/>
          <p:cNvSpPr txBox="1"/>
          <p:nvPr/>
        </p:nvSpPr>
        <p:spPr>
          <a:xfrm>
            <a:off x="139357" y="6426912"/>
            <a:ext cx="1475212" cy="307777"/>
          </a:xfrm>
          <a:prstGeom prst="rect">
            <a:avLst/>
          </a:prstGeom>
          <a:noFill/>
        </p:spPr>
        <p:txBody>
          <a:bodyPr wrap="none" rtlCol="0">
            <a:spAutoFit/>
          </a:bodyPr>
          <a:lstStyle/>
          <a:p>
            <a:r>
              <a:rPr lang="en-US" sz="1400" b="1" dirty="0" smtClean="0">
                <a:hlinkClick r:id="rId6" action="ppaction://hlinksldjump"/>
              </a:rPr>
              <a:t>Table of Contents</a:t>
            </a:r>
            <a:endParaRPr lang="en-US" sz="1400" b="1" dirty="0"/>
          </a:p>
        </p:txBody>
      </p:sp>
      <p:pic>
        <p:nvPicPr>
          <p:cNvPr id="4" name="slide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00525" y="5971200"/>
            <a:ext cx="609600" cy="609600"/>
          </a:xfrm>
          <a:prstGeom prst="rect">
            <a:avLst/>
          </a:prstGeom>
        </p:spPr>
      </p:pic>
    </p:spTree>
    <p:extLst>
      <p:ext uri="{BB962C8B-B14F-4D97-AF65-F5344CB8AC3E}">
        <p14:creationId xmlns:p14="http://schemas.microsoft.com/office/powerpoint/2010/main" val="38773183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25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CE4D9"/>
        </a:solid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784739333"/>
              </p:ext>
            </p:extLst>
          </p:nvPr>
        </p:nvGraphicFramePr>
        <p:xfrm>
          <a:off x="4421392" y="1928370"/>
          <a:ext cx="4593515" cy="3413760"/>
        </p:xfrm>
        <a:graphic>
          <a:graphicData uri="http://schemas.openxmlformats.org/drawingml/2006/table">
            <a:tbl>
              <a:tblPr/>
              <a:tblGrid>
                <a:gridCol w="725312"/>
                <a:gridCol w="3868203"/>
              </a:tblGrid>
              <a:tr h="0">
                <a:tc>
                  <a:txBody>
                    <a:bodyPr/>
                    <a:lstStyle/>
                    <a:p>
                      <a:endParaRPr lang="en-US" sz="2000" dirty="0"/>
                    </a:p>
                  </a:txBody>
                  <a:tcPr anchor="ctr">
                    <a:lnL>
                      <a:noFill/>
                    </a:lnL>
                    <a:lnR>
                      <a:noFill/>
                    </a:lnR>
                    <a:lnT>
                      <a:noFill/>
                    </a:lnT>
                    <a:lnB>
                      <a:noFill/>
                    </a:lnB>
                    <a:solidFill>
                      <a:srgbClr val="ECE4D9"/>
                    </a:solidFill>
                  </a:tcPr>
                </a:tc>
                <a:tc>
                  <a:txBody>
                    <a:bodyPr/>
                    <a:lstStyle/>
                    <a:p>
                      <a:endParaRPr lang="en-US" sz="2800" b="1" dirty="0">
                        <a:solidFill>
                          <a:srgbClr val="BA1D28"/>
                        </a:solidFill>
                        <a:effectLst/>
                      </a:endParaRPr>
                    </a:p>
                    <a:p>
                      <a:pPr marL="285750" indent="-285750">
                        <a:spcAft>
                          <a:spcPts val="1800"/>
                        </a:spcAft>
                        <a:buFont typeface="Arial" panose="020B0604020202020204" pitchFamily="34" charset="0"/>
                        <a:buChar char="•"/>
                      </a:pPr>
                      <a:r>
                        <a:rPr lang="en-US" sz="2000" dirty="0"/>
                        <a:t>An epic, year-long TV drama produced by NHK each year. </a:t>
                      </a:r>
                    </a:p>
                    <a:p>
                      <a:pPr marL="285750" indent="-285750">
                        <a:spcAft>
                          <a:spcPts val="1800"/>
                        </a:spcAft>
                        <a:buFont typeface="Arial" panose="020B0604020202020204" pitchFamily="34" charset="0"/>
                        <a:buChar char="•"/>
                      </a:pPr>
                      <a:r>
                        <a:rPr lang="en-US" sz="2000" dirty="0"/>
                        <a:t>Once a week a new episode is broadcast — 33 hours+ of film production for each Drama. </a:t>
                      </a:r>
                    </a:p>
                    <a:p>
                      <a:pPr marL="285750" indent="-285750">
                        <a:spcAft>
                          <a:spcPts val="1800"/>
                        </a:spcAft>
                        <a:buFont typeface="Arial" panose="020B0604020202020204" pitchFamily="34" charset="0"/>
                        <a:buChar char="•"/>
                      </a:pPr>
                      <a:r>
                        <a:rPr lang="en-US" sz="2000" dirty="0"/>
                        <a:t>Focus of 2020 Drama is the life of 16th century samurai general, Mitsuhide Akechi. </a:t>
                      </a:r>
                    </a:p>
                  </a:txBody>
                  <a:tcPr anchor="ctr">
                    <a:lnL>
                      <a:noFill/>
                    </a:lnL>
                    <a:lnR>
                      <a:noFill/>
                    </a:lnR>
                    <a:lnT>
                      <a:noFill/>
                    </a:lnT>
                    <a:lnB>
                      <a:noFill/>
                    </a:lnB>
                    <a:solidFill>
                      <a:srgbClr val="ECE4D9"/>
                    </a:solidFill>
                  </a:tcPr>
                </a:tc>
              </a:tr>
            </a:tbl>
          </a:graphicData>
        </a:graphic>
      </p:graphicFrame>
      <p:pic>
        <p:nvPicPr>
          <p:cNvPr id="1025" name="Picture 1" descr="c:\_bswan_upload\webinar\wangiri_warriors\actor_hiroki_hasegaw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828" y="572439"/>
            <a:ext cx="4366687" cy="5379758"/>
          </a:xfrm>
          <a:prstGeom prst="rect">
            <a:avLst/>
          </a:prstGeom>
          <a:noFill/>
          <a:effectLst>
            <a:outerShdw blurRad="88900" dist="1016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380522" y="832140"/>
            <a:ext cx="3500588" cy="1325563"/>
          </a:xfrm>
        </p:spPr>
        <p:txBody>
          <a:bodyPr>
            <a:normAutofit fontScale="90000"/>
          </a:bodyPr>
          <a:lstStyle/>
          <a:p>
            <a:r>
              <a:rPr lang="en-US" sz="4000" b="1" dirty="0">
                <a:solidFill>
                  <a:srgbClr val="BA1D28"/>
                </a:solidFill>
                <a:latin typeface="+mn-lt"/>
              </a:rPr>
              <a:t>NHK's Annual </a:t>
            </a:r>
            <a:br>
              <a:rPr lang="en-US" sz="4000" b="1" dirty="0">
                <a:solidFill>
                  <a:srgbClr val="BA1D28"/>
                </a:solidFill>
                <a:latin typeface="+mn-lt"/>
              </a:rPr>
            </a:br>
            <a:r>
              <a:rPr lang="en-US" sz="4000" b="1" dirty="0">
                <a:solidFill>
                  <a:srgbClr val="BA1D28"/>
                </a:solidFill>
                <a:latin typeface="+mn-lt"/>
              </a:rPr>
              <a:t>Taiga Drama</a:t>
            </a:r>
            <a:r>
              <a:rPr lang="en-US" b="1" dirty="0"/>
              <a:t/>
            </a:r>
            <a:br>
              <a:rPr lang="en-US" b="1" dirty="0"/>
            </a:br>
            <a:endParaRPr lang="en-US" dirty="0"/>
          </a:p>
        </p:txBody>
      </p:sp>
      <p:sp>
        <p:nvSpPr>
          <p:cNvPr id="5" name="TextBox 4"/>
          <p:cNvSpPr txBox="1"/>
          <p:nvPr/>
        </p:nvSpPr>
        <p:spPr>
          <a:xfrm>
            <a:off x="139357" y="6426912"/>
            <a:ext cx="1475212" cy="307777"/>
          </a:xfrm>
          <a:prstGeom prst="rect">
            <a:avLst/>
          </a:prstGeom>
          <a:noFill/>
        </p:spPr>
        <p:txBody>
          <a:bodyPr wrap="none" rtlCol="0">
            <a:spAutoFit/>
          </a:bodyPr>
          <a:lstStyle/>
          <a:p>
            <a:r>
              <a:rPr lang="en-US" sz="1400" b="1" dirty="0" smtClean="0">
                <a:hlinkClick r:id="rId6" action="ppaction://hlinksldjump"/>
              </a:rPr>
              <a:t>Table of Contents</a:t>
            </a:r>
            <a:endParaRPr lang="en-US" sz="1400" b="1" dirty="0"/>
          </a:p>
        </p:txBody>
      </p:sp>
      <p:pic>
        <p:nvPicPr>
          <p:cNvPr id="7" name="slide0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456715" y="6122112"/>
            <a:ext cx="609600" cy="609600"/>
          </a:xfrm>
          <a:prstGeom prst="rect">
            <a:avLst/>
          </a:prstGeom>
        </p:spPr>
      </p:pic>
    </p:spTree>
    <p:extLst>
      <p:ext uri="{BB962C8B-B14F-4D97-AF65-F5344CB8AC3E}">
        <p14:creationId xmlns:p14="http://schemas.microsoft.com/office/powerpoint/2010/main" val="27234026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486"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EDD9"/>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9879" y="1494263"/>
            <a:ext cx="4421953" cy="2981092"/>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2522427665"/>
              </p:ext>
            </p:extLst>
          </p:nvPr>
        </p:nvGraphicFramePr>
        <p:xfrm>
          <a:off x="133815" y="1754323"/>
          <a:ext cx="4505091" cy="2987040"/>
        </p:xfrm>
        <a:graphic>
          <a:graphicData uri="http://schemas.openxmlformats.org/drawingml/2006/table">
            <a:tbl>
              <a:tblPr/>
              <a:tblGrid>
                <a:gridCol w="4121080"/>
                <a:gridCol w="384011"/>
              </a:tblGrid>
              <a:tr h="0">
                <a:tc>
                  <a:txBody>
                    <a:bodyPr/>
                    <a:lstStyle/>
                    <a:p>
                      <a:pPr marL="285750" indent="-285750">
                        <a:spcAft>
                          <a:spcPts val="1800"/>
                        </a:spcAft>
                        <a:buFont typeface="Arial" panose="020B0604020202020204" pitchFamily="34" charset="0"/>
                        <a:buChar char="•"/>
                      </a:pPr>
                      <a:r>
                        <a:rPr lang="en-US" sz="2000" dirty="0"/>
                        <a:t>Enterprises at risk are those who do a large volume of outbound international voice traffic </a:t>
                      </a:r>
                    </a:p>
                    <a:p>
                      <a:pPr marL="285750" indent="-285750">
                        <a:spcAft>
                          <a:spcPts val="1800"/>
                        </a:spcAft>
                        <a:buFont typeface="Arial" panose="020B0604020202020204" pitchFamily="34" charset="0"/>
                        <a:buChar char="•"/>
                      </a:pPr>
                      <a:r>
                        <a:rPr lang="en-US" sz="2000" dirty="0"/>
                        <a:t>Global companies with large call centers are at the greatest risk. </a:t>
                      </a:r>
                    </a:p>
                    <a:p>
                      <a:pPr marL="285750" indent="-285750">
                        <a:spcAft>
                          <a:spcPts val="1800"/>
                        </a:spcAft>
                        <a:buFont typeface="Arial" panose="020B0604020202020204" pitchFamily="34" charset="0"/>
                        <a:buChar char="•"/>
                      </a:pPr>
                      <a:r>
                        <a:rPr lang="en-US" sz="2000" dirty="0"/>
                        <a:t>Another business at risk: those that deliver One-Time Passwords (OTP) by voice message. </a:t>
                      </a:r>
                    </a:p>
                  </a:txBody>
                  <a:tcPr anchor="ctr">
                    <a:lnL>
                      <a:noFill/>
                    </a:lnL>
                    <a:lnR>
                      <a:noFill/>
                    </a:lnR>
                    <a:lnT>
                      <a:noFill/>
                    </a:lnT>
                    <a:lnB>
                      <a:noFill/>
                    </a:lnB>
                    <a:noFill/>
                  </a:tcPr>
                </a:tc>
                <a:tc>
                  <a:txBody>
                    <a:bodyPr/>
                    <a:lstStyle/>
                    <a:p>
                      <a:pPr marL="285750" indent="-285750">
                        <a:spcAft>
                          <a:spcPts val="1800"/>
                        </a:spcAft>
                        <a:buFont typeface="Arial" panose="020B0604020202020204" pitchFamily="34" charset="0"/>
                        <a:buChar char="•"/>
                      </a:pPr>
                      <a:endParaRPr lang="en-US" dirty="0"/>
                    </a:p>
                  </a:txBody>
                  <a:tcPr anchor="ctr">
                    <a:lnL>
                      <a:noFill/>
                    </a:lnL>
                    <a:lnR>
                      <a:noFill/>
                    </a:lnR>
                    <a:lnT>
                      <a:noFill/>
                    </a:lnT>
                    <a:lnB>
                      <a:noFill/>
                    </a:lnB>
                    <a:noFill/>
                  </a:tcPr>
                </a:tc>
              </a:tr>
            </a:tbl>
          </a:graphicData>
        </a:graphic>
      </p:graphicFrame>
      <p:sp>
        <p:nvSpPr>
          <p:cNvPr id="5" name="Title 4"/>
          <p:cNvSpPr>
            <a:spLocks noGrp="1"/>
          </p:cNvSpPr>
          <p:nvPr>
            <p:ph type="title"/>
          </p:nvPr>
        </p:nvSpPr>
        <p:spPr>
          <a:xfrm>
            <a:off x="1928060" y="670582"/>
            <a:ext cx="5752900" cy="462434"/>
          </a:xfrm>
        </p:spPr>
        <p:txBody>
          <a:bodyPr>
            <a:normAutofit fontScale="90000"/>
          </a:bodyPr>
          <a:lstStyle/>
          <a:p>
            <a:r>
              <a:rPr lang="en-US" sz="3200" b="1" dirty="0">
                <a:solidFill>
                  <a:srgbClr val="24365A"/>
                </a:solidFill>
                <a:latin typeface="+mn-lt"/>
              </a:rPr>
              <a:t>Enterprises at Risk from Wangiri </a:t>
            </a:r>
            <a:r>
              <a:rPr lang="en-US" sz="3200" b="1" dirty="0" smtClean="0">
                <a:solidFill>
                  <a:srgbClr val="24365A"/>
                </a:solidFill>
                <a:latin typeface="+mn-lt"/>
              </a:rPr>
              <a:t>2.0</a:t>
            </a:r>
            <a:endParaRPr lang="en-US" sz="3200" dirty="0">
              <a:latin typeface="+mn-lt"/>
            </a:endParaRPr>
          </a:p>
        </p:txBody>
      </p:sp>
      <p:sp>
        <p:nvSpPr>
          <p:cNvPr id="6" name="TextBox 5"/>
          <p:cNvSpPr txBox="1"/>
          <p:nvPr/>
        </p:nvSpPr>
        <p:spPr>
          <a:xfrm>
            <a:off x="139357" y="6426912"/>
            <a:ext cx="1475212" cy="307777"/>
          </a:xfrm>
          <a:prstGeom prst="rect">
            <a:avLst/>
          </a:prstGeom>
          <a:noFill/>
        </p:spPr>
        <p:txBody>
          <a:bodyPr wrap="none" rtlCol="0">
            <a:spAutoFit/>
          </a:bodyPr>
          <a:lstStyle/>
          <a:p>
            <a:r>
              <a:rPr lang="en-US" sz="1400" b="1" dirty="0" smtClean="0">
                <a:hlinkClick r:id="rId6" action="ppaction://hlinksldjump"/>
              </a:rPr>
              <a:t>Table of Contents</a:t>
            </a:r>
            <a:endParaRPr lang="en-US" sz="1400" b="1" dirty="0"/>
          </a:p>
        </p:txBody>
      </p:sp>
      <p:pic>
        <p:nvPicPr>
          <p:cNvPr id="3" name="slide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029306" y="5971200"/>
            <a:ext cx="609600" cy="609600"/>
          </a:xfrm>
          <a:prstGeom prst="rect">
            <a:avLst/>
          </a:prstGeom>
        </p:spPr>
      </p:pic>
    </p:spTree>
    <p:extLst>
      <p:ext uri="{BB962C8B-B14F-4D97-AF65-F5344CB8AC3E}">
        <p14:creationId xmlns:p14="http://schemas.microsoft.com/office/powerpoint/2010/main" val="38158693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23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3E8E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5812" y="1148575"/>
            <a:ext cx="4567745" cy="3214339"/>
          </a:xfrm>
          <a:prstGeom prst="rect">
            <a:avLst/>
          </a:prstGeom>
        </p:spPr>
      </p:pic>
      <p:sp>
        <p:nvSpPr>
          <p:cNvPr id="4" name="Rectangle 3"/>
          <p:cNvSpPr/>
          <p:nvPr/>
        </p:nvSpPr>
        <p:spPr>
          <a:xfrm>
            <a:off x="4984596" y="1059365"/>
            <a:ext cx="3925229" cy="4893647"/>
          </a:xfrm>
          <a:prstGeom prst="rect">
            <a:avLst/>
          </a:prstGeom>
        </p:spPr>
        <p:txBody>
          <a:bodyPr wrap="square">
            <a:spAutoFit/>
          </a:bodyPr>
          <a:lstStyle/>
          <a:p>
            <a:pPr marL="285750" indent="-285750">
              <a:spcAft>
                <a:spcPts val="1800"/>
              </a:spcAft>
              <a:buFont typeface="Arial" panose="020B0604020202020204" pitchFamily="34" charset="0"/>
              <a:buChar char="•"/>
            </a:pPr>
            <a:r>
              <a:rPr lang="en-US" dirty="0" smtClean="0"/>
              <a:t>Lanck’s FMS tool successfully detects and blocks Wangiri 2.0 attacks. </a:t>
            </a:r>
          </a:p>
          <a:p>
            <a:pPr marL="285750" indent="-285750">
              <a:spcAft>
                <a:spcPts val="1800"/>
              </a:spcAft>
              <a:buFont typeface="Arial" panose="020B0604020202020204" pitchFamily="34" charset="0"/>
              <a:buChar char="•"/>
            </a:pPr>
            <a:r>
              <a:rPr lang="en-US" dirty="0" smtClean="0"/>
              <a:t>The inbound attack cannot be discovered because it happens on-line via the internet. </a:t>
            </a:r>
          </a:p>
          <a:p>
            <a:pPr marL="285750" indent="-285750">
              <a:spcAft>
                <a:spcPts val="1800"/>
              </a:spcAft>
              <a:buFont typeface="Arial" panose="020B0604020202020204" pitchFamily="34" charset="0"/>
              <a:buChar char="•"/>
            </a:pPr>
            <a:r>
              <a:rPr lang="en-US" dirty="0" smtClean="0"/>
              <a:t>On the outbound calls, the Lanck FMS recognizes the Wangiri 2.0 numbers. </a:t>
            </a:r>
          </a:p>
          <a:p>
            <a:pPr marL="285750" indent="-285750">
              <a:spcAft>
                <a:spcPts val="1800"/>
              </a:spcAft>
              <a:buFont typeface="Arial" panose="020B0604020202020204" pitchFamily="34" charset="0"/>
              <a:buChar char="•"/>
            </a:pPr>
            <a:r>
              <a:rPr lang="en-US" dirty="0" smtClean="0"/>
              <a:t>Calls are blocked or a warning message is sent to an IVR machine warning the phone user of danger. </a:t>
            </a:r>
          </a:p>
          <a:p>
            <a:pPr marL="285750" indent="-285750">
              <a:spcAft>
                <a:spcPts val="1800"/>
              </a:spcAft>
              <a:buFont typeface="Arial" panose="020B0604020202020204" pitchFamily="34" charset="0"/>
              <a:buChar char="•"/>
            </a:pPr>
            <a:r>
              <a:rPr lang="en-US" dirty="0" smtClean="0"/>
              <a:t>The majority of Lanck’s partners currently have Wangiri 2.0 protection. </a:t>
            </a:r>
            <a:endParaRPr lang="en-US" dirty="0"/>
          </a:p>
        </p:txBody>
      </p:sp>
      <p:sp>
        <p:nvSpPr>
          <p:cNvPr id="5" name="Title 4"/>
          <p:cNvSpPr>
            <a:spLocks noGrp="1"/>
          </p:cNvSpPr>
          <p:nvPr>
            <p:ph type="title"/>
          </p:nvPr>
        </p:nvSpPr>
        <p:spPr>
          <a:xfrm>
            <a:off x="1475674" y="326626"/>
            <a:ext cx="5329388" cy="607026"/>
          </a:xfrm>
        </p:spPr>
        <p:txBody>
          <a:bodyPr>
            <a:normAutofit/>
          </a:bodyPr>
          <a:lstStyle/>
          <a:p>
            <a:r>
              <a:rPr lang="en-US" sz="3200" b="1" dirty="0">
                <a:solidFill>
                  <a:srgbClr val="194568"/>
                </a:solidFill>
                <a:latin typeface="+mn-lt"/>
              </a:rPr>
              <a:t>How Lanck Blocks Wangiri </a:t>
            </a:r>
            <a:r>
              <a:rPr lang="en-US" sz="3200" b="1" dirty="0" smtClean="0">
                <a:solidFill>
                  <a:srgbClr val="194568"/>
                </a:solidFill>
                <a:latin typeface="+mn-lt"/>
              </a:rPr>
              <a:t>2.0</a:t>
            </a:r>
            <a:endParaRPr lang="en-US" sz="3200" dirty="0">
              <a:latin typeface="+mn-lt"/>
            </a:endParaRPr>
          </a:p>
        </p:txBody>
      </p:sp>
      <p:sp>
        <p:nvSpPr>
          <p:cNvPr id="6" name="TextBox 5"/>
          <p:cNvSpPr txBox="1"/>
          <p:nvPr/>
        </p:nvSpPr>
        <p:spPr>
          <a:xfrm>
            <a:off x="139357" y="6426912"/>
            <a:ext cx="1475212" cy="307777"/>
          </a:xfrm>
          <a:prstGeom prst="rect">
            <a:avLst/>
          </a:prstGeom>
          <a:noFill/>
        </p:spPr>
        <p:txBody>
          <a:bodyPr wrap="none" rtlCol="0">
            <a:spAutoFit/>
          </a:bodyPr>
          <a:lstStyle/>
          <a:p>
            <a:r>
              <a:rPr lang="en-US" sz="1400" b="1" dirty="0" smtClean="0">
                <a:hlinkClick r:id="rId6" action="ppaction://hlinksldjump"/>
              </a:rPr>
              <a:t>Table of Contents</a:t>
            </a:r>
            <a:endParaRPr lang="en-US" sz="1400" b="1" dirty="0"/>
          </a:p>
        </p:txBody>
      </p:sp>
      <p:pic>
        <p:nvPicPr>
          <p:cNvPr id="3" name="slide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183957" y="5971200"/>
            <a:ext cx="609600" cy="609600"/>
          </a:xfrm>
          <a:prstGeom prst="rect">
            <a:avLst/>
          </a:prstGeom>
        </p:spPr>
      </p:pic>
    </p:spTree>
    <p:extLst>
      <p:ext uri="{BB962C8B-B14F-4D97-AF65-F5344CB8AC3E}">
        <p14:creationId xmlns:p14="http://schemas.microsoft.com/office/powerpoint/2010/main" val="32247613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37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8629" y="1498938"/>
            <a:ext cx="4951502" cy="3871912"/>
          </a:xfrm>
          <a:prstGeom prst="rect">
            <a:avLst/>
          </a:prstGeom>
        </p:spPr>
      </p:pic>
      <p:sp>
        <p:nvSpPr>
          <p:cNvPr id="3" name="Rectangle 2"/>
          <p:cNvSpPr/>
          <p:nvPr/>
        </p:nvSpPr>
        <p:spPr>
          <a:xfrm>
            <a:off x="189571" y="1498938"/>
            <a:ext cx="3724507" cy="3939540"/>
          </a:xfrm>
          <a:prstGeom prst="rect">
            <a:avLst/>
          </a:prstGeom>
        </p:spPr>
        <p:txBody>
          <a:bodyPr wrap="square">
            <a:spAutoFit/>
          </a:bodyPr>
          <a:lstStyle/>
          <a:p>
            <a:pPr marL="285750" indent="-285750">
              <a:spcAft>
                <a:spcPts val="1800"/>
              </a:spcAft>
              <a:buFont typeface="Arial" panose="020B0604020202020204" pitchFamily="34" charset="0"/>
              <a:buChar char="•"/>
            </a:pPr>
            <a:r>
              <a:rPr lang="en-US" sz="2000" dirty="0" smtClean="0"/>
              <a:t>Very hard to give general advice. </a:t>
            </a:r>
          </a:p>
          <a:p>
            <a:pPr marL="285750" indent="-285750">
              <a:spcAft>
                <a:spcPts val="1800"/>
              </a:spcAft>
              <a:buFont typeface="Arial" panose="020B0604020202020204" pitchFamily="34" charset="0"/>
              <a:buChar char="•"/>
            </a:pPr>
            <a:r>
              <a:rPr lang="en-US" sz="2000" dirty="0" smtClean="0"/>
              <a:t>Enterprises operate quite differently in their outbound call centers doing international marketing &amp; sales.</a:t>
            </a:r>
          </a:p>
          <a:p>
            <a:pPr marL="285750" indent="-285750">
              <a:spcAft>
                <a:spcPts val="1800"/>
              </a:spcAft>
              <a:buFont typeface="Arial" panose="020B0604020202020204" pitchFamily="34" charset="0"/>
              <a:buChar char="•"/>
            </a:pPr>
            <a:r>
              <a:rPr lang="en-US" sz="2000" dirty="0" smtClean="0"/>
              <a:t>The enterprise relies heavily on outbound sales calls: that conflicts with the need to better manage their fraud risks. </a:t>
            </a:r>
            <a:endParaRPr lang="en-US" sz="2000" dirty="0"/>
          </a:p>
        </p:txBody>
      </p:sp>
      <p:sp>
        <p:nvSpPr>
          <p:cNvPr id="5" name="Title 4"/>
          <p:cNvSpPr>
            <a:spLocks noGrp="1"/>
          </p:cNvSpPr>
          <p:nvPr>
            <p:ph type="title"/>
          </p:nvPr>
        </p:nvSpPr>
        <p:spPr>
          <a:xfrm>
            <a:off x="542023" y="423631"/>
            <a:ext cx="7408445" cy="769901"/>
          </a:xfrm>
        </p:spPr>
        <p:txBody>
          <a:bodyPr>
            <a:noAutofit/>
          </a:bodyPr>
          <a:lstStyle/>
          <a:p>
            <a:pPr algn="ctr"/>
            <a:r>
              <a:rPr lang="en-US" sz="3200" b="1" dirty="0">
                <a:solidFill>
                  <a:srgbClr val="000000"/>
                </a:solidFill>
                <a:latin typeface="+mn-lt"/>
              </a:rPr>
              <a:t>Best Practice Advice </a:t>
            </a:r>
            <a:r>
              <a:rPr lang="en-US" sz="3200" b="1" dirty="0" smtClean="0">
                <a:solidFill>
                  <a:srgbClr val="000000"/>
                </a:solidFill>
                <a:latin typeface="+mn-lt"/>
              </a:rPr>
              <a:t>for </a:t>
            </a:r>
            <a:br>
              <a:rPr lang="en-US" sz="3200" b="1" dirty="0" smtClean="0">
                <a:solidFill>
                  <a:srgbClr val="000000"/>
                </a:solidFill>
                <a:latin typeface="+mn-lt"/>
              </a:rPr>
            </a:br>
            <a:r>
              <a:rPr lang="en-US" sz="3200" b="1" dirty="0" smtClean="0">
                <a:solidFill>
                  <a:srgbClr val="000000"/>
                </a:solidFill>
                <a:latin typeface="+mn-lt"/>
              </a:rPr>
              <a:t>Blocking </a:t>
            </a:r>
            <a:r>
              <a:rPr lang="en-US" sz="3200" b="1" dirty="0">
                <a:solidFill>
                  <a:srgbClr val="000000"/>
                </a:solidFill>
                <a:latin typeface="+mn-lt"/>
              </a:rPr>
              <a:t>Wangiri </a:t>
            </a:r>
            <a:r>
              <a:rPr lang="en-US" sz="3200" b="1" dirty="0" smtClean="0">
                <a:solidFill>
                  <a:srgbClr val="000000"/>
                </a:solidFill>
                <a:latin typeface="+mn-lt"/>
              </a:rPr>
              <a:t>2.0</a:t>
            </a:r>
            <a:endParaRPr lang="en-US" sz="3200" dirty="0">
              <a:latin typeface="+mn-lt"/>
            </a:endParaRPr>
          </a:p>
        </p:txBody>
      </p:sp>
      <p:sp>
        <p:nvSpPr>
          <p:cNvPr id="6" name="TextBox 5"/>
          <p:cNvSpPr txBox="1"/>
          <p:nvPr/>
        </p:nvSpPr>
        <p:spPr>
          <a:xfrm>
            <a:off x="139357" y="6426912"/>
            <a:ext cx="1475212" cy="307777"/>
          </a:xfrm>
          <a:prstGeom prst="rect">
            <a:avLst/>
          </a:prstGeom>
          <a:noFill/>
        </p:spPr>
        <p:txBody>
          <a:bodyPr wrap="none" rtlCol="0">
            <a:spAutoFit/>
          </a:bodyPr>
          <a:lstStyle/>
          <a:p>
            <a:r>
              <a:rPr lang="en-US" sz="1400" b="1" dirty="0" smtClean="0">
                <a:hlinkClick r:id="rId6" action="ppaction://hlinksldjump"/>
              </a:rPr>
              <a:t>Table of Contents</a:t>
            </a:r>
            <a:endParaRPr lang="en-US" sz="1400" b="1" dirty="0"/>
          </a:p>
        </p:txBody>
      </p:sp>
      <p:pic>
        <p:nvPicPr>
          <p:cNvPr id="4" name="slide2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076700" y="6038850"/>
            <a:ext cx="609600" cy="609600"/>
          </a:xfrm>
          <a:prstGeom prst="rect">
            <a:avLst/>
          </a:prstGeom>
        </p:spPr>
      </p:pic>
    </p:spTree>
    <p:extLst>
      <p:ext uri="{BB962C8B-B14F-4D97-AF65-F5344CB8AC3E}">
        <p14:creationId xmlns:p14="http://schemas.microsoft.com/office/powerpoint/2010/main" val="32641454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33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3E9F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18877" y="1615934"/>
            <a:ext cx="4190225" cy="3499144"/>
          </a:xfrm>
          <a:prstGeom prst="rect">
            <a:avLst/>
          </a:prstGeom>
        </p:spPr>
      </p:pic>
      <p:sp>
        <p:nvSpPr>
          <p:cNvPr id="3" name="Rectangle 2"/>
          <p:cNvSpPr/>
          <p:nvPr/>
        </p:nvSpPr>
        <p:spPr>
          <a:xfrm>
            <a:off x="189570" y="2852920"/>
            <a:ext cx="4215162" cy="2262158"/>
          </a:xfrm>
          <a:prstGeom prst="rect">
            <a:avLst/>
          </a:prstGeom>
        </p:spPr>
        <p:txBody>
          <a:bodyPr wrap="square">
            <a:spAutoFit/>
          </a:bodyPr>
          <a:lstStyle/>
          <a:p>
            <a:pPr marL="285750" indent="-285750">
              <a:spcAft>
                <a:spcPts val="1800"/>
              </a:spcAft>
              <a:buFont typeface="Arial" panose="020B0604020202020204" pitchFamily="34" charset="0"/>
              <a:buChar char="•"/>
            </a:pPr>
            <a:r>
              <a:rPr lang="en-US" dirty="0" smtClean="0"/>
              <a:t>An advanced FMS is required — one that can discover attacks as soon as possible. </a:t>
            </a:r>
          </a:p>
          <a:p>
            <a:pPr marL="285750" indent="-285750">
              <a:spcAft>
                <a:spcPts val="1800"/>
              </a:spcAft>
              <a:buFont typeface="Arial" panose="020B0604020202020204" pitchFamily="34" charset="0"/>
              <a:buChar char="•"/>
            </a:pPr>
            <a:r>
              <a:rPr lang="en-US" dirty="0" smtClean="0"/>
              <a:t>Lanck recommends machine learning, advanced analytics, tight traffic monitoring, and keeping lists of dangerous numbers always updated. </a:t>
            </a:r>
            <a:endParaRPr lang="en-US" dirty="0"/>
          </a:p>
        </p:txBody>
      </p:sp>
      <p:sp>
        <p:nvSpPr>
          <p:cNvPr id="5" name="Title 4"/>
          <p:cNvSpPr>
            <a:spLocks noGrp="1"/>
          </p:cNvSpPr>
          <p:nvPr>
            <p:ph type="title"/>
          </p:nvPr>
        </p:nvSpPr>
        <p:spPr>
          <a:xfrm>
            <a:off x="297753" y="1385404"/>
            <a:ext cx="4106979" cy="1325563"/>
          </a:xfrm>
        </p:spPr>
        <p:txBody>
          <a:bodyPr>
            <a:noAutofit/>
          </a:bodyPr>
          <a:lstStyle/>
          <a:p>
            <a:r>
              <a:rPr lang="en-US" sz="2800" b="1" dirty="0">
                <a:solidFill>
                  <a:srgbClr val="804079"/>
                </a:solidFill>
                <a:latin typeface="+mn-lt"/>
              </a:rPr>
              <a:t>Stopping Wangiri 2.0:</a:t>
            </a:r>
            <a:br>
              <a:rPr lang="en-US" sz="2800" b="1" dirty="0">
                <a:solidFill>
                  <a:srgbClr val="804079"/>
                </a:solidFill>
                <a:latin typeface="+mn-lt"/>
              </a:rPr>
            </a:br>
            <a:r>
              <a:rPr lang="en-US" sz="2800" b="1" dirty="0">
                <a:solidFill>
                  <a:srgbClr val="804079"/>
                </a:solidFill>
                <a:latin typeface="+mn-lt"/>
              </a:rPr>
              <a:t>FMS Features to Look </a:t>
            </a:r>
            <a:r>
              <a:rPr lang="en-US" sz="2800" b="1" dirty="0" smtClean="0">
                <a:solidFill>
                  <a:srgbClr val="804079"/>
                </a:solidFill>
                <a:latin typeface="+mn-lt"/>
              </a:rPr>
              <a:t>For</a:t>
            </a:r>
            <a:endParaRPr lang="en-US" sz="2800" dirty="0">
              <a:latin typeface="+mn-lt"/>
            </a:endParaRPr>
          </a:p>
        </p:txBody>
      </p:sp>
      <p:sp>
        <p:nvSpPr>
          <p:cNvPr id="6" name="TextBox 5"/>
          <p:cNvSpPr txBox="1"/>
          <p:nvPr/>
        </p:nvSpPr>
        <p:spPr>
          <a:xfrm>
            <a:off x="139357" y="6426912"/>
            <a:ext cx="1475212" cy="307777"/>
          </a:xfrm>
          <a:prstGeom prst="rect">
            <a:avLst/>
          </a:prstGeom>
          <a:noFill/>
        </p:spPr>
        <p:txBody>
          <a:bodyPr wrap="none" rtlCol="0">
            <a:spAutoFit/>
          </a:bodyPr>
          <a:lstStyle/>
          <a:p>
            <a:r>
              <a:rPr lang="en-US" sz="1400" b="1" dirty="0" smtClean="0">
                <a:hlinkClick r:id="rId6" action="ppaction://hlinksldjump"/>
              </a:rPr>
              <a:t>Table of Contents</a:t>
            </a:r>
            <a:endParaRPr lang="en-US" sz="1400" b="1" dirty="0"/>
          </a:p>
        </p:txBody>
      </p:sp>
      <p:pic>
        <p:nvPicPr>
          <p:cNvPr id="4" name="slide2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099932" y="5971200"/>
            <a:ext cx="609600" cy="609600"/>
          </a:xfrm>
          <a:prstGeom prst="rect">
            <a:avLst/>
          </a:prstGeom>
        </p:spPr>
      </p:pic>
    </p:spTree>
    <p:extLst>
      <p:ext uri="{BB962C8B-B14F-4D97-AF65-F5344CB8AC3E}">
        <p14:creationId xmlns:p14="http://schemas.microsoft.com/office/powerpoint/2010/main" val="36457029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02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3F4F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176647" y="216741"/>
            <a:ext cx="4944592" cy="6210171"/>
          </a:xfrm>
          <a:prstGeom prst="rect">
            <a:avLst/>
          </a:prstGeom>
        </p:spPr>
      </p:pic>
      <p:sp>
        <p:nvSpPr>
          <p:cNvPr id="4" name="Rectangle 3"/>
          <p:cNvSpPr/>
          <p:nvPr/>
        </p:nvSpPr>
        <p:spPr>
          <a:xfrm>
            <a:off x="5543150" y="1071126"/>
            <a:ext cx="3356201" cy="5493812"/>
          </a:xfrm>
          <a:prstGeom prst="rect">
            <a:avLst/>
          </a:prstGeom>
        </p:spPr>
        <p:txBody>
          <a:bodyPr wrap="square">
            <a:spAutoFit/>
          </a:bodyPr>
          <a:lstStyle/>
          <a:p>
            <a:pPr marL="285750" indent="-285750">
              <a:spcAft>
                <a:spcPts val="1800"/>
              </a:spcAft>
              <a:buFont typeface="Arial" panose="020B0604020202020204" pitchFamily="34" charset="0"/>
              <a:buChar char="•"/>
            </a:pPr>
            <a:r>
              <a:rPr lang="en-US" dirty="0" smtClean="0"/>
              <a:t>Guide just released:</a:t>
            </a:r>
            <a:endParaRPr lang="en-US" dirty="0"/>
          </a:p>
          <a:p>
            <a:pPr marL="290513">
              <a:spcAft>
                <a:spcPts val="1800"/>
              </a:spcAft>
            </a:pPr>
            <a:r>
              <a:rPr lang="en-US" dirty="0" smtClean="0">
                <a:hlinkClick r:id="rId6"/>
              </a:rPr>
              <a:t>Voice Management as a Network Service: Real-Time &amp; Machine Learning-Based Protection on Demand</a:t>
            </a:r>
            <a:endParaRPr lang="en-US" dirty="0" smtClean="0"/>
          </a:p>
          <a:p>
            <a:pPr marL="285750" indent="-285750">
              <a:spcAft>
                <a:spcPts val="1800"/>
              </a:spcAft>
              <a:buFont typeface="Arial" panose="020B0604020202020204" pitchFamily="34" charset="0"/>
              <a:buChar char="•"/>
            </a:pPr>
            <a:r>
              <a:rPr lang="en-US" dirty="0" smtClean="0"/>
              <a:t>Plus, some Black Swan interview stories with Lanck: </a:t>
            </a:r>
            <a:br>
              <a:rPr lang="en-US" dirty="0" smtClean="0"/>
            </a:br>
            <a:r>
              <a:rPr lang="en-US" dirty="0" smtClean="0"/>
              <a:t/>
            </a:r>
            <a:br>
              <a:rPr lang="en-US" dirty="0" smtClean="0"/>
            </a:br>
            <a:r>
              <a:rPr lang="en-US" dirty="0" smtClean="0">
                <a:hlinkClick r:id="rId7"/>
              </a:rPr>
              <a:t>Lanck Telecom Raises Fraud Alarm for International Brands, Enterprise Call Centers &amp; Carriers: Beware of Wangiri 2.0</a:t>
            </a:r>
            <a:r>
              <a:rPr lang="en-US" dirty="0" smtClean="0"/>
              <a:t>. </a:t>
            </a:r>
          </a:p>
          <a:p>
            <a:pPr marL="290513" lvl="1">
              <a:spcAft>
                <a:spcPts val="1800"/>
              </a:spcAft>
            </a:pPr>
            <a:r>
              <a:rPr lang="en-US" dirty="0" smtClean="0">
                <a:hlinkClick r:id="rId8"/>
              </a:rPr>
              <a:t>A&amp;B Handshake: A Simple Way to Control Voice Fraud via an Out-of-Band Connection between A &amp; B Operators</a:t>
            </a:r>
            <a:r>
              <a:rPr lang="en-US" dirty="0" smtClean="0"/>
              <a:t>. </a:t>
            </a:r>
            <a:endParaRPr lang="en-US" dirty="0"/>
          </a:p>
        </p:txBody>
      </p:sp>
      <p:sp>
        <p:nvSpPr>
          <p:cNvPr id="5" name="Title 4"/>
          <p:cNvSpPr>
            <a:spLocks noGrp="1"/>
          </p:cNvSpPr>
          <p:nvPr>
            <p:ph type="title"/>
          </p:nvPr>
        </p:nvSpPr>
        <p:spPr>
          <a:xfrm>
            <a:off x="5728713" y="98974"/>
            <a:ext cx="3170638" cy="972152"/>
          </a:xfrm>
        </p:spPr>
        <p:txBody>
          <a:bodyPr>
            <a:normAutofit/>
          </a:bodyPr>
          <a:lstStyle/>
          <a:p>
            <a:r>
              <a:rPr lang="en-US" sz="2800" b="1" dirty="0">
                <a:latin typeface="+mn-lt"/>
              </a:rPr>
              <a:t>Solution Guide on </a:t>
            </a:r>
            <a:r>
              <a:rPr lang="en-US" sz="2800" b="1" dirty="0" smtClean="0">
                <a:latin typeface="+mn-lt"/>
              </a:rPr>
              <a:t/>
            </a:r>
            <a:br>
              <a:rPr lang="en-US" sz="2800" b="1" dirty="0" smtClean="0">
                <a:latin typeface="+mn-lt"/>
              </a:rPr>
            </a:br>
            <a:r>
              <a:rPr lang="en-US" sz="2800" b="1" dirty="0" smtClean="0">
                <a:latin typeface="+mn-lt"/>
              </a:rPr>
              <a:t>Lanck FMS</a:t>
            </a:r>
            <a:endParaRPr lang="en-US" sz="2800" b="1" dirty="0">
              <a:latin typeface="+mn-lt"/>
            </a:endParaRPr>
          </a:p>
        </p:txBody>
      </p:sp>
      <p:sp>
        <p:nvSpPr>
          <p:cNvPr id="6" name="TextBox 5"/>
          <p:cNvSpPr txBox="1"/>
          <p:nvPr/>
        </p:nvSpPr>
        <p:spPr>
          <a:xfrm>
            <a:off x="139357" y="6426912"/>
            <a:ext cx="1475212" cy="307777"/>
          </a:xfrm>
          <a:prstGeom prst="rect">
            <a:avLst/>
          </a:prstGeom>
          <a:noFill/>
        </p:spPr>
        <p:txBody>
          <a:bodyPr wrap="none" rtlCol="0">
            <a:spAutoFit/>
          </a:bodyPr>
          <a:lstStyle/>
          <a:p>
            <a:r>
              <a:rPr lang="en-US" sz="1400" b="1" dirty="0" smtClean="0">
                <a:hlinkClick r:id="rId9" action="ppaction://hlinksldjump"/>
              </a:rPr>
              <a:t>Table of Contents</a:t>
            </a:r>
            <a:endParaRPr lang="en-US" sz="1400" b="1" dirty="0"/>
          </a:p>
        </p:txBody>
      </p:sp>
      <p:pic>
        <p:nvPicPr>
          <p:cNvPr id="3" name="slide2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238350" y="6125089"/>
            <a:ext cx="609600" cy="609600"/>
          </a:xfrm>
          <a:prstGeom prst="rect">
            <a:avLst/>
          </a:prstGeom>
        </p:spPr>
      </p:pic>
    </p:spTree>
    <p:extLst>
      <p:ext uri="{BB962C8B-B14F-4D97-AF65-F5344CB8AC3E}">
        <p14:creationId xmlns:p14="http://schemas.microsoft.com/office/powerpoint/2010/main" val="10969557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45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BFCD4"/>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71233" y="783188"/>
            <a:ext cx="5304476" cy="5148207"/>
          </a:xfrm>
          <a:prstGeom prst="rect">
            <a:avLst/>
          </a:prstGeom>
        </p:spPr>
      </p:pic>
      <p:sp>
        <p:nvSpPr>
          <p:cNvPr id="3" name="Rectangle 2"/>
          <p:cNvSpPr/>
          <p:nvPr/>
        </p:nvSpPr>
        <p:spPr>
          <a:xfrm>
            <a:off x="209774" y="1373896"/>
            <a:ext cx="3426311" cy="4893647"/>
          </a:xfrm>
          <a:prstGeom prst="rect">
            <a:avLst/>
          </a:prstGeom>
        </p:spPr>
        <p:txBody>
          <a:bodyPr wrap="square">
            <a:spAutoFit/>
          </a:bodyPr>
          <a:lstStyle/>
          <a:p>
            <a:pPr marL="285750" indent="-285750">
              <a:spcAft>
                <a:spcPts val="1800"/>
              </a:spcAft>
              <a:buFont typeface="Arial" panose="020B0604020202020204" pitchFamily="34" charset="0"/>
              <a:buChar char="•"/>
            </a:pPr>
            <a:r>
              <a:rPr lang="en-US" dirty="0" smtClean="0"/>
              <a:t>Expert: John Haraburda, Principal Solution Engineer, iconectiv TruNumber Protect </a:t>
            </a:r>
          </a:p>
          <a:p>
            <a:pPr marL="285750" indent="-285750">
              <a:spcAft>
                <a:spcPts val="1800"/>
              </a:spcAft>
              <a:buFont typeface="Arial" panose="020B0604020202020204" pitchFamily="34" charset="0"/>
              <a:buChar char="•"/>
            </a:pPr>
            <a:r>
              <a:rPr lang="en-US" dirty="0" smtClean="0"/>
              <a:t>TruNumber Protect is a global cloud database of allocated phone numbers. </a:t>
            </a:r>
          </a:p>
          <a:p>
            <a:pPr marL="285750" indent="-285750">
              <a:spcAft>
                <a:spcPts val="1800"/>
              </a:spcAft>
              <a:buFont typeface="Arial" panose="020B0604020202020204" pitchFamily="34" charset="0"/>
              <a:buChar char="•"/>
            </a:pPr>
            <a:r>
              <a:rPr lang="en-US" dirty="0" smtClean="0"/>
              <a:t>It’s an </a:t>
            </a:r>
            <a:r>
              <a:rPr lang="en-US" dirty="0" smtClean="0"/>
              <a:t>authoritative </a:t>
            </a:r>
            <a:r>
              <a:rPr lang="en-US" dirty="0" smtClean="0"/>
              <a:t>source showing active/inactive status of phone numbers. </a:t>
            </a:r>
          </a:p>
          <a:p>
            <a:pPr marL="285750" indent="-285750">
              <a:spcAft>
                <a:spcPts val="1800"/>
              </a:spcAft>
              <a:buFont typeface="Arial" panose="020B0604020202020204" pitchFamily="34" charset="0"/>
              <a:buChar char="•"/>
            </a:pPr>
            <a:r>
              <a:rPr lang="en-US" dirty="0" smtClean="0"/>
              <a:t>John travels the globe and looks forward to traveling widely again soon. </a:t>
            </a:r>
          </a:p>
          <a:p>
            <a:pPr marL="285750" indent="-285750">
              <a:spcAft>
                <a:spcPts val="1800"/>
              </a:spcAft>
              <a:buFont typeface="Arial" panose="020B0604020202020204" pitchFamily="34" charset="0"/>
              <a:buChar char="•"/>
            </a:pPr>
            <a:r>
              <a:rPr lang="en-US" dirty="0" smtClean="0"/>
              <a:t>Two favorite countries to visit are Brazil and South Africa. </a:t>
            </a:r>
            <a:endParaRPr lang="en-US" dirty="0"/>
          </a:p>
        </p:txBody>
      </p:sp>
      <p:sp>
        <p:nvSpPr>
          <p:cNvPr id="5" name="Title 4"/>
          <p:cNvSpPr>
            <a:spLocks noGrp="1"/>
          </p:cNvSpPr>
          <p:nvPr>
            <p:ph type="title"/>
          </p:nvPr>
        </p:nvSpPr>
        <p:spPr>
          <a:xfrm>
            <a:off x="349518" y="48333"/>
            <a:ext cx="3366237" cy="1325563"/>
          </a:xfrm>
        </p:spPr>
        <p:txBody>
          <a:bodyPr>
            <a:normAutofit/>
          </a:bodyPr>
          <a:lstStyle/>
          <a:p>
            <a:r>
              <a:rPr lang="en-US" sz="2800" b="1" dirty="0">
                <a:latin typeface="+mn-lt"/>
              </a:rPr>
              <a:t>iconectiv &amp; </a:t>
            </a:r>
            <a:br>
              <a:rPr lang="en-US" sz="2800" b="1" dirty="0">
                <a:latin typeface="+mn-lt"/>
              </a:rPr>
            </a:br>
            <a:r>
              <a:rPr lang="en-US" sz="2800" b="1" dirty="0">
                <a:latin typeface="+mn-lt"/>
              </a:rPr>
              <a:t>TruNumber </a:t>
            </a:r>
            <a:r>
              <a:rPr lang="en-US" sz="2800" b="1" dirty="0" smtClean="0">
                <a:latin typeface="+mn-lt"/>
              </a:rPr>
              <a:t>Protect</a:t>
            </a:r>
            <a:endParaRPr lang="en-US" sz="2800" dirty="0">
              <a:latin typeface="+mn-lt"/>
            </a:endParaRPr>
          </a:p>
        </p:txBody>
      </p:sp>
      <p:sp>
        <p:nvSpPr>
          <p:cNvPr id="6" name="TextBox 5"/>
          <p:cNvSpPr txBox="1"/>
          <p:nvPr/>
        </p:nvSpPr>
        <p:spPr>
          <a:xfrm>
            <a:off x="139357" y="6436537"/>
            <a:ext cx="1475212" cy="307777"/>
          </a:xfrm>
          <a:prstGeom prst="rect">
            <a:avLst/>
          </a:prstGeom>
          <a:noFill/>
        </p:spPr>
        <p:txBody>
          <a:bodyPr wrap="none" rtlCol="0">
            <a:spAutoFit/>
          </a:bodyPr>
          <a:lstStyle/>
          <a:p>
            <a:r>
              <a:rPr lang="en-US" sz="1400" b="1" dirty="0" smtClean="0">
                <a:hlinkClick r:id="rId6" action="ppaction://hlinksldjump"/>
              </a:rPr>
              <a:t>Table of Contents</a:t>
            </a:r>
            <a:endParaRPr lang="en-US" sz="1400" b="1" dirty="0"/>
          </a:p>
        </p:txBody>
      </p:sp>
      <p:pic>
        <p:nvPicPr>
          <p:cNvPr id="4" name="slide2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066782" y="6131737"/>
            <a:ext cx="609600" cy="609600"/>
          </a:xfrm>
          <a:prstGeom prst="rect">
            <a:avLst/>
          </a:prstGeom>
        </p:spPr>
      </p:pic>
    </p:spTree>
    <p:extLst>
      <p:ext uri="{BB962C8B-B14F-4D97-AF65-F5344CB8AC3E}">
        <p14:creationId xmlns:p14="http://schemas.microsoft.com/office/powerpoint/2010/main" val="8738760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09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4F8EC"/>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12328" y="1243365"/>
            <a:ext cx="4489861" cy="3768018"/>
          </a:xfrm>
          <a:prstGeom prst="rect">
            <a:avLst/>
          </a:prstGeom>
        </p:spPr>
      </p:pic>
      <p:sp>
        <p:nvSpPr>
          <p:cNvPr id="3" name="Rectangle 2"/>
          <p:cNvSpPr/>
          <p:nvPr/>
        </p:nvSpPr>
        <p:spPr>
          <a:xfrm>
            <a:off x="209775" y="1012365"/>
            <a:ext cx="4017981" cy="5401479"/>
          </a:xfrm>
          <a:prstGeom prst="rect">
            <a:avLst/>
          </a:prstGeom>
        </p:spPr>
        <p:txBody>
          <a:bodyPr wrap="square">
            <a:spAutoFit/>
          </a:bodyPr>
          <a:lstStyle/>
          <a:p>
            <a:pPr marL="285750" indent="-285750">
              <a:spcAft>
                <a:spcPts val="1800"/>
              </a:spcAft>
              <a:buFont typeface="Arial" panose="020B0604020202020204" pitchFamily="34" charset="0"/>
              <a:buChar char="•"/>
            </a:pPr>
            <a:r>
              <a:rPr lang="en-US" dirty="0" smtClean="0"/>
              <a:t>TruNumber Protect has 50 clients at large and mid-sized voice providers. </a:t>
            </a:r>
          </a:p>
          <a:p>
            <a:pPr marL="285750" indent="-285750">
              <a:spcAft>
                <a:spcPts val="1800"/>
              </a:spcAft>
              <a:buFont typeface="Arial" panose="020B0604020202020204" pitchFamily="34" charset="0"/>
              <a:buChar char="•"/>
            </a:pPr>
            <a:r>
              <a:rPr lang="en-US" dirty="0" smtClean="0"/>
              <a:t>It is used to help operators manage their traffic and fraud. </a:t>
            </a:r>
          </a:p>
          <a:p>
            <a:pPr marL="285750" indent="-285750">
              <a:spcAft>
                <a:spcPts val="1800"/>
              </a:spcAft>
              <a:buFont typeface="Arial" panose="020B0604020202020204" pitchFamily="34" charset="0"/>
              <a:buChar char="•"/>
            </a:pPr>
            <a:r>
              <a:rPr lang="en-US" dirty="0" smtClean="0"/>
              <a:t>The value comes from the ability to mitigate voice fraud before the call leaves the network. </a:t>
            </a:r>
          </a:p>
          <a:p>
            <a:pPr marL="285750" indent="-285750">
              <a:spcAft>
                <a:spcPts val="1800"/>
              </a:spcAft>
              <a:buFont typeface="Arial" panose="020B0604020202020204" pitchFamily="34" charset="0"/>
              <a:buChar char="•"/>
            </a:pPr>
            <a:r>
              <a:rPr lang="en-US" dirty="0" smtClean="0"/>
              <a:t>Blacklists come from a historical vision of fraud. </a:t>
            </a:r>
          </a:p>
          <a:p>
            <a:pPr marL="285750" indent="-285750">
              <a:spcAft>
                <a:spcPts val="1800"/>
              </a:spcAft>
              <a:buFont typeface="Arial" panose="020B0604020202020204" pitchFamily="34" charset="0"/>
              <a:buChar char="•"/>
            </a:pPr>
            <a:r>
              <a:rPr lang="en-US" dirty="0" smtClean="0"/>
              <a:t>Often you see blacklists contributed by very few operators within a membership. </a:t>
            </a:r>
          </a:p>
          <a:p>
            <a:pPr marL="285750" indent="-285750">
              <a:spcAft>
                <a:spcPts val="1800"/>
              </a:spcAft>
              <a:buFont typeface="Arial" panose="020B0604020202020204" pitchFamily="34" charset="0"/>
              <a:buChar char="•"/>
            </a:pPr>
            <a:r>
              <a:rPr lang="en-US" dirty="0" smtClean="0"/>
              <a:t>Actual reporting of the fraud numbers to the blacklist is usually not immediate. </a:t>
            </a:r>
            <a:endParaRPr lang="en-US" dirty="0"/>
          </a:p>
        </p:txBody>
      </p:sp>
      <p:sp>
        <p:nvSpPr>
          <p:cNvPr id="4" name="Rectangle 3"/>
          <p:cNvSpPr/>
          <p:nvPr/>
        </p:nvSpPr>
        <p:spPr>
          <a:xfrm>
            <a:off x="4430189" y="4726449"/>
            <a:ext cx="4572000" cy="1708160"/>
          </a:xfrm>
          <a:prstGeom prst="rect">
            <a:avLst/>
          </a:prstGeom>
        </p:spPr>
        <p:txBody>
          <a:bodyPr>
            <a:spAutoFit/>
          </a:bodyPr>
          <a:lstStyle/>
          <a:p>
            <a:pPr marL="285750" indent="-285750">
              <a:spcAft>
                <a:spcPts val="1800"/>
              </a:spcAft>
              <a:buFont typeface="Arial" panose="020B0604020202020204" pitchFamily="34" charset="0"/>
              <a:buChar char="•"/>
            </a:pPr>
            <a:endParaRPr lang="en-US" dirty="0" smtClean="0"/>
          </a:p>
          <a:p>
            <a:pPr marL="285750" indent="-285750">
              <a:spcAft>
                <a:spcPts val="1800"/>
              </a:spcAft>
              <a:buFont typeface="Arial" panose="020B0604020202020204" pitchFamily="34" charset="0"/>
              <a:buChar char="•"/>
            </a:pPr>
            <a:r>
              <a:rPr lang="en-US" dirty="0" smtClean="0"/>
              <a:t>But TruNumber Protect knows a particular number (in a particular country) is an unallocated number so it’s fraud risk is already known. </a:t>
            </a:r>
            <a:endParaRPr lang="en-US" dirty="0"/>
          </a:p>
        </p:txBody>
      </p:sp>
      <p:sp>
        <p:nvSpPr>
          <p:cNvPr id="6" name="Title 5"/>
          <p:cNvSpPr>
            <a:spLocks noGrp="1"/>
          </p:cNvSpPr>
          <p:nvPr>
            <p:ph type="title"/>
          </p:nvPr>
        </p:nvSpPr>
        <p:spPr>
          <a:xfrm>
            <a:off x="1340920" y="374753"/>
            <a:ext cx="6879055" cy="510773"/>
          </a:xfrm>
        </p:spPr>
        <p:txBody>
          <a:bodyPr>
            <a:normAutofit fontScale="90000"/>
          </a:bodyPr>
          <a:lstStyle/>
          <a:p>
            <a:r>
              <a:rPr lang="en-US" sz="3200" b="1" dirty="0">
                <a:solidFill>
                  <a:srgbClr val="000000"/>
                </a:solidFill>
                <a:latin typeface="+mn-lt"/>
              </a:rPr>
              <a:t>A Global Numbers Database vs. a </a:t>
            </a:r>
            <a:r>
              <a:rPr lang="en-US" sz="3200" b="1" dirty="0" smtClean="0">
                <a:solidFill>
                  <a:srgbClr val="000000"/>
                </a:solidFill>
                <a:latin typeface="+mn-lt"/>
              </a:rPr>
              <a:t>Blacklist</a:t>
            </a:r>
            <a:endParaRPr lang="en-US" sz="3200" dirty="0">
              <a:latin typeface="+mn-lt"/>
            </a:endParaRPr>
          </a:p>
        </p:txBody>
      </p:sp>
      <p:sp>
        <p:nvSpPr>
          <p:cNvPr id="7" name="TextBox 6"/>
          <p:cNvSpPr txBox="1"/>
          <p:nvPr/>
        </p:nvSpPr>
        <p:spPr>
          <a:xfrm>
            <a:off x="139357" y="6426912"/>
            <a:ext cx="1475212" cy="307777"/>
          </a:xfrm>
          <a:prstGeom prst="rect">
            <a:avLst/>
          </a:prstGeom>
          <a:noFill/>
        </p:spPr>
        <p:txBody>
          <a:bodyPr wrap="none" rtlCol="0">
            <a:spAutoFit/>
          </a:bodyPr>
          <a:lstStyle/>
          <a:p>
            <a:r>
              <a:rPr lang="en-US" sz="1400" b="1" dirty="0" smtClean="0">
                <a:hlinkClick r:id="rId6" action="ppaction://hlinksldjump"/>
              </a:rPr>
              <a:t>Table of Contents</a:t>
            </a:r>
            <a:endParaRPr lang="en-US" sz="1400" b="1" dirty="0"/>
          </a:p>
        </p:txBody>
      </p:sp>
      <p:pic>
        <p:nvPicPr>
          <p:cNvPr id="5" name="slide2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951417" y="5971200"/>
            <a:ext cx="609600" cy="609600"/>
          </a:xfrm>
          <a:prstGeom prst="rect">
            <a:avLst/>
          </a:prstGeom>
        </p:spPr>
      </p:pic>
    </p:spTree>
    <p:extLst>
      <p:ext uri="{BB962C8B-B14F-4D97-AF65-F5344CB8AC3E}">
        <p14:creationId xmlns:p14="http://schemas.microsoft.com/office/powerpoint/2010/main" val="38843232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90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AFEFC"/>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2595" y="1097280"/>
            <a:ext cx="4803735" cy="4937760"/>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2113087998"/>
              </p:ext>
            </p:extLst>
          </p:nvPr>
        </p:nvGraphicFramePr>
        <p:xfrm>
          <a:off x="304273" y="1097280"/>
          <a:ext cx="4310758" cy="4815840"/>
        </p:xfrm>
        <a:graphic>
          <a:graphicData uri="http://schemas.openxmlformats.org/drawingml/2006/table">
            <a:tbl>
              <a:tblPr/>
              <a:tblGrid>
                <a:gridCol w="3630093"/>
                <a:gridCol w="680665"/>
              </a:tblGrid>
              <a:tr h="0">
                <a:tc>
                  <a:txBody>
                    <a:bodyPr/>
                    <a:lstStyle/>
                    <a:p>
                      <a:pPr marL="285750" indent="-285750">
                        <a:spcAft>
                          <a:spcPts val="1800"/>
                        </a:spcAft>
                        <a:buFont typeface="Arial" panose="020B0604020202020204" pitchFamily="34" charset="0"/>
                        <a:buChar char="•"/>
                      </a:pPr>
                      <a:r>
                        <a:rPr lang="en-US" sz="2000" dirty="0"/>
                        <a:t>Blocking Wangiri is usually a matter of checking the outgoing call the consumer makes. </a:t>
                      </a:r>
                    </a:p>
                    <a:p>
                      <a:pPr marL="285750" indent="-285750">
                        <a:spcAft>
                          <a:spcPts val="1800"/>
                        </a:spcAft>
                        <a:buFont typeface="Arial" panose="020B0604020202020204" pitchFamily="34" charset="0"/>
                        <a:buChar char="•"/>
                      </a:pPr>
                      <a:r>
                        <a:rPr lang="en-US" sz="2000" dirty="0"/>
                        <a:t>But with TruNumber Protect, you are able to look at the Wangiri fraud invitation call to the consumer. </a:t>
                      </a:r>
                    </a:p>
                    <a:p>
                      <a:pPr marL="285750" indent="-285750">
                        <a:spcAft>
                          <a:spcPts val="1800"/>
                        </a:spcAft>
                        <a:buFont typeface="Arial" panose="020B0604020202020204" pitchFamily="34" charset="0"/>
                        <a:buChar char="•"/>
                      </a:pPr>
                      <a:r>
                        <a:rPr lang="en-US" sz="2000" dirty="0"/>
                        <a:t>Then, recognizing the number is in an unallocated range, the operator can stop the incoming fraud (one-ring) invitation call from ever reaching the consumer. </a:t>
                      </a:r>
                    </a:p>
                  </a:txBody>
                  <a:tcPr anchor="ctr">
                    <a:lnL>
                      <a:noFill/>
                    </a:lnL>
                    <a:lnR>
                      <a:noFill/>
                    </a:lnR>
                    <a:lnT>
                      <a:noFill/>
                    </a:lnT>
                    <a:lnB>
                      <a:noFill/>
                    </a:lnB>
                    <a:noFill/>
                  </a:tcPr>
                </a:tc>
                <a:tc>
                  <a:txBody>
                    <a:bodyPr/>
                    <a:lstStyle/>
                    <a:p>
                      <a:pPr marL="285750" indent="-285750">
                        <a:spcAft>
                          <a:spcPts val="1800"/>
                        </a:spcAft>
                        <a:buFont typeface="Arial" panose="020B0604020202020204" pitchFamily="34" charset="0"/>
                        <a:buChar char="•"/>
                      </a:pPr>
                      <a:endParaRPr lang="en-US" dirty="0"/>
                    </a:p>
                  </a:txBody>
                  <a:tcPr anchor="ctr">
                    <a:lnL>
                      <a:noFill/>
                    </a:lnL>
                    <a:lnR>
                      <a:noFill/>
                    </a:lnR>
                    <a:lnT>
                      <a:noFill/>
                    </a:lnT>
                    <a:lnB>
                      <a:noFill/>
                    </a:lnB>
                    <a:noFill/>
                  </a:tcPr>
                </a:tc>
              </a:tr>
            </a:tbl>
          </a:graphicData>
        </a:graphic>
      </p:graphicFrame>
      <p:sp>
        <p:nvSpPr>
          <p:cNvPr id="5" name="Title 4"/>
          <p:cNvSpPr>
            <a:spLocks noGrp="1"/>
          </p:cNvSpPr>
          <p:nvPr>
            <p:ph type="title"/>
          </p:nvPr>
        </p:nvSpPr>
        <p:spPr>
          <a:xfrm>
            <a:off x="1257300" y="345876"/>
            <a:ext cx="7886700" cy="491522"/>
          </a:xfrm>
        </p:spPr>
        <p:txBody>
          <a:bodyPr>
            <a:normAutofit fontScale="90000"/>
          </a:bodyPr>
          <a:lstStyle/>
          <a:p>
            <a:r>
              <a:rPr lang="en-US" sz="3200" b="1" dirty="0">
                <a:solidFill>
                  <a:srgbClr val="132442"/>
                </a:solidFill>
                <a:latin typeface="+mn-lt"/>
              </a:rPr>
              <a:t>Using Cloud Database to Stop Wangiri </a:t>
            </a:r>
            <a:r>
              <a:rPr lang="en-US" sz="3200" b="1" dirty="0" smtClean="0">
                <a:solidFill>
                  <a:srgbClr val="132442"/>
                </a:solidFill>
                <a:latin typeface="+mn-lt"/>
              </a:rPr>
              <a:t>Fraud</a:t>
            </a:r>
            <a:endParaRPr lang="en-US" sz="3200" dirty="0">
              <a:latin typeface="+mn-lt"/>
            </a:endParaRPr>
          </a:p>
        </p:txBody>
      </p:sp>
      <p:sp>
        <p:nvSpPr>
          <p:cNvPr id="6" name="TextBox 5"/>
          <p:cNvSpPr txBox="1"/>
          <p:nvPr/>
        </p:nvSpPr>
        <p:spPr>
          <a:xfrm>
            <a:off x="139357" y="6426912"/>
            <a:ext cx="1475212" cy="307777"/>
          </a:xfrm>
          <a:prstGeom prst="rect">
            <a:avLst/>
          </a:prstGeom>
          <a:noFill/>
        </p:spPr>
        <p:txBody>
          <a:bodyPr wrap="none" rtlCol="0">
            <a:spAutoFit/>
          </a:bodyPr>
          <a:lstStyle/>
          <a:p>
            <a:r>
              <a:rPr lang="en-US" sz="1400" b="1" dirty="0" smtClean="0">
                <a:hlinkClick r:id="rId6" action="ppaction://hlinksldjump"/>
              </a:rPr>
              <a:t>Table of Contents</a:t>
            </a:r>
            <a:endParaRPr lang="en-US" sz="1400" b="1" dirty="0"/>
          </a:p>
        </p:txBody>
      </p:sp>
      <p:pic>
        <p:nvPicPr>
          <p:cNvPr id="4" name="slide2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429000" y="6035040"/>
            <a:ext cx="609600" cy="609600"/>
          </a:xfrm>
          <a:prstGeom prst="rect">
            <a:avLst/>
          </a:prstGeom>
        </p:spPr>
      </p:pic>
    </p:spTree>
    <p:extLst>
      <p:ext uri="{BB962C8B-B14F-4D97-AF65-F5344CB8AC3E}">
        <p14:creationId xmlns:p14="http://schemas.microsoft.com/office/powerpoint/2010/main" val="36622111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80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ED6D3"/>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6229" y="1151069"/>
            <a:ext cx="6169263" cy="4561075"/>
          </a:xfrm>
          <a:prstGeom prst="rect">
            <a:avLst/>
          </a:prstGeom>
        </p:spPr>
      </p:pic>
      <p:sp>
        <p:nvSpPr>
          <p:cNvPr id="3" name="Rectangle 2"/>
          <p:cNvSpPr/>
          <p:nvPr/>
        </p:nvSpPr>
        <p:spPr>
          <a:xfrm>
            <a:off x="37649" y="1151069"/>
            <a:ext cx="2748580" cy="4431983"/>
          </a:xfrm>
          <a:prstGeom prst="rect">
            <a:avLst/>
          </a:prstGeom>
        </p:spPr>
        <p:txBody>
          <a:bodyPr wrap="square">
            <a:spAutoFit/>
          </a:bodyPr>
          <a:lstStyle/>
          <a:p>
            <a:pPr marL="285750" indent="-285750">
              <a:spcAft>
                <a:spcPts val="1800"/>
              </a:spcAft>
              <a:buFont typeface="Arial" panose="020B0604020202020204" pitchFamily="34" charset="0"/>
              <a:buChar char="•"/>
            </a:pPr>
            <a:r>
              <a:rPr lang="en-US" dirty="0" smtClean="0"/>
              <a:t>A European operator faced several hundred thousand dollars of fraud per month. </a:t>
            </a:r>
          </a:p>
          <a:p>
            <a:pPr marL="285750" indent="-285750">
              <a:spcAft>
                <a:spcPts val="1800"/>
              </a:spcAft>
              <a:buFont typeface="Arial" panose="020B0604020202020204" pitchFamily="34" charset="0"/>
              <a:buChar char="•"/>
            </a:pPr>
            <a:r>
              <a:rPr lang="en-US" dirty="0" smtClean="0"/>
              <a:t>After implementing our solution, they were able to prevent calls from ever reaching the consumer. </a:t>
            </a:r>
          </a:p>
          <a:p>
            <a:pPr marL="285750" indent="-285750">
              <a:spcAft>
                <a:spcPts val="1800"/>
              </a:spcAft>
              <a:buFont typeface="Arial" panose="020B0604020202020204" pitchFamily="34" charset="0"/>
              <a:buChar char="•"/>
            </a:pPr>
            <a:r>
              <a:rPr lang="en-US" dirty="0" smtClean="0"/>
              <a:t>A major operator in the US faced a Wangiri attack with 500,000 call attempts, but none ever got to the consumer. </a:t>
            </a:r>
            <a:endParaRPr lang="en-US" dirty="0"/>
          </a:p>
        </p:txBody>
      </p:sp>
      <p:sp>
        <p:nvSpPr>
          <p:cNvPr id="5" name="Title 4"/>
          <p:cNvSpPr>
            <a:spLocks noGrp="1"/>
          </p:cNvSpPr>
          <p:nvPr>
            <p:ph type="title"/>
          </p:nvPr>
        </p:nvSpPr>
        <p:spPr>
          <a:xfrm>
            <a:off x="1273542" y="355502"/>
            <a:ext cx="7341070" cy="520398"/>
          </a:xfrm>
        </p:spPr>
        <p:txBody>
          <a:bodyPr>
            <a:normAutofit fontScale="90000"/>
          </a:bodyPr>
          <a:lstStyle/>
          <a:p>
            <a:r>
              <a:rPr lang="en-US" sz="3200" b="1" dirty="0">
                <a:solidFill>
                  <a:srgbClr val="691316"/>
                </a:solidFill>
                <a:latin typeface="+mn-lt"/>
              </a:rPr>
              <a:t>Use Case for Wangiri Fraud Proactive Blocking</a:t>
            </a:r>
          </a:p>
        </p:txBody>
      </p:sp>
      <p:sp>
        <p:nvSpPr>
          <p:cNvPr id="6" name="TextBox 5"/>
          <p:cNvSpPr txBox="1"/>
          <p:nvPr/>
        </p:nvSpPr>
        <p:spPr>
          <a:xfrm>
            <a:off x="139357" y="6426912"/>
            <a:ext cx="1475212" cy="307777"/>
          </a:xfrm>
          <a:prstGeom prst="rect">
            <a:avLst/>
          </a:prstGeom>
          <a:noFill/>
        </p:spPr>
        <p:txBody>
          <a:bodyPr wrap="none" rtlCol="0">
            <a:spAutoFit/>
          </a:bodyPr>
          <a:lstStyle/>
          <a:p>
            <a:r>
              <a:rPr lang="en-US" sz="1400" b="1" dirty="0" smtClean="0">
                <a:hlinkClick r:id="rId6" action="ppaction://hlinksldjump"/>
              </a:rPr>
              <a:t>Table of Contents</a:t>
            </a:r>
            <a:endParaRPr lang="en-US" sz="1400" b="1" dirty="0"/>
          </a:p>
        </p:txBody>
      </p:sp>
      <p:pic>
        <p:nvPicPr>
          <p:cNvPr id="4" name="slide2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105275" y="6122112"/>
            <a:ext cx="609600" cy="609600"/>
          </a:xfrm>
          <a:prstGeom prst="rect">
            <a:avLst/>
          </a:prstGeom>
        </p:spPr>
      </p:pic>
    </p:spTree>
    <p:extLst>
      <p:ext uri="{BB962C8B-B14F-4D97-AF65-F5344CB8AC3E}">
        <p14:creationId xmlns:p14="http://schemas.microsoft.com/office/powerpoint/2010/main" val="4384689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33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CF3DA"/>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429" y="2050956"/>
            <a:ext cx="3829050" cy="3724275"/>
          </a:xfrm>
          <a:prstGeom prst="rect">
            <a:avLst/>
          </a:prstGeom>
        </p:spPr>
      </p:pic>
      <p:sp>
        <p:nvSpPr>
          <p:cNvPr id="4" name="Rectangle 3"/>
          <p:cNvSpPr/>
          <p:nvPr/>
        </p:nvSpPr>
        <p:spPr>
          <a:xfrm>
            <a:off x="4093284" y="128751"/>
            <a:ext cx="4846319" cy="6586418"/>
          </a:xfrm>
          <a:prstGeom prst="rect">
            <a:avLst/>
          </a:prstGeom>
        </p:spPr>
        <p:txBody>
          <a:bodyPr wrap="square">
            <a:spAutoFit/>
          </a:bodyPr>
          <a:lstStyle/>
          <a:p>
            <a:pPr marL="285750" indent="-285750">
              <a:spcAft>
                <a:spcPts val="1600"/>
              </a:spcAft>
              <a:buFont typeface="Arial" panose="020B0604020202020204" pitchFamily="34" charset="0"/>
              <a:buChar char="•"/>
            </a:pPr>
            <a:r>
              <a:rPr lang="en-US" dirty="0" smtClean="0"/>
              <a:t>TruNumber Protect is not as cheap as FREE: many operators believe they can get by with free blacklists. </a:t>
            </a:r>
          </a:p>
          <a:p>
            <a:pPr marL="285750" indent="-285750">
              <a:spcAft>
                <a:spcPts val="1600"/>
              </a:spcAft>
              <a:buFont typeface="Arial" panose="020B0604020202020204" pitchFamily="34" charset="0"/>
              <a:buChar char="•"/>
            </a:pPr>
            <a:r>
              <a:rPr lang="en-US" dirty="0" smtClean="0"/>
              <a:t>However operators who use these reactive fraud control methods are still hit by fraud. </a:t>
            </a:r>
          </a:p>
          <a:p>
            <a:pPr marL="285750" indent="-285750">
              <a:spcAft>
                <a:spcPts val="1600"/>
              </a:spcAft>
              <a:buFont typeface="Arial" panose="020B0604020202020204" pitchFamily="34" charset="0"/>
              <a:buChar char="•"/>
            </a:pPr>
            <a:r>
              <a:rPr lang="en-US" dirty="0" smtClean="0"/>
              <a:t>Then, when they hit a fraud loss tipping point they say: “Why are we still </a:t>
            </a:r>
            <a:r>
              <a:rPr lang="en-US" b="1" u="sng" dirty="0" smtClean="0"/>
              <a:t>reacting</a:t>
            </a:r>
            <a:r>
              <a:rPr lang="en-US" dirty="0" smtClean="0"/>
              <a:t> to fraud when we can </a:t>
            </a:r>
            <a:r>
              <a:rPr lang="en-US" b="1" u="sng" dirty="0" smtClean="0"/>
              <a:t>proactively</a:t>
            </a:r>
            <a:r>
              <a:rPr lang="en-US" dirty="0" smtClean="0"/>
              <a:t> block it.” </a:t>
            </a:r>
          </a:p>
          <a:p>
            <a:pPr marL="285750" indent="-285750">
              <a:spcAft>
                <a:spcPts val="1600"/>
              </a:spcAft>
              <a:buFont typeface="Arial" panose="020B0604020202020204" pitchFamily="34" charset="0"/>
              <a:buChar char="•"/>
            </a:pPr>
            <a:r>
              <a:rPr lang="en-US" dirty="0" smtClean="0"/>
              <a:t>iconectiv does a free analysis of operator traffic to see what the potential value of TruNumber Protect would be. </a:t>
            </a:r>
          </a:p>
          <a:p>
            <a:pPr marL="285750" indent="-285750">
              <a:spcAft>
                <a:spcPts val="1600"/>
              </a:spcAft>
              <a:buFont typeface="Arial" panose="020B0604020202020204" pitchFamily="34" charset="0"/>
              <a:buChar char="•"/>
            </a:pPr>
            <a:r>
              <a:rPr lang="en-US" dirty="0" smtClean="0"/>
              <a:t>Operators often find the ROI is only one to three months for the fraud use case alone. </a:t>
            </a:r>
          </a:p>
          <a:p>
            <a:pPr marL="285750" indent="-285750">
              <a:spcAft>
                <a:spcPts val="1600"/>
              </a:spcAft>
              <a:buFont typeface="Arial" panose="020B0604020202020204" pitchFamily="34" charset="0"/>
              <a:buChar char="•"/>
            </a:pPr>
            <a:r>
              <a:rPr lang="en-US" dirty="0" smtClean="0"/>
              <a:t>TruNumber Protect is also used for many other use cases beyond fraud protection, such as: 1) general network routing for voice and SMS traffic; and 2) business &amp; data analysis of traffic with CDR enrichment, etc. </a:t>
            </a:r>
          </a:p>
          <a:p>
            <a:pPr marL="285750" indent="-285750">
              <a:spcAft>
                <a:spcPts val="1600"/>
              </a:spcAft>
              <a:buFont typeface="Arial" panose="020B0604020202020204" pitchFamily="34" charset="0"/>
              <a:buChar char="•"/>
            </a:pPr>
            <a:r>
              <a:rPr lang="en-US" dirty="0" smtClean="0"/>
              <a:t>These added cases make the ROI even shorter. </a:t>
            </a:r>
            <a:endParaRPr lang="en-US" dirty="0"/>
          </a:p>
        </p:txBody>
      </p:sp>
      <p:sp>
        <p:nvSpPr>
          <p:cNvPr id="5" name="TextBox 4"/>
          <p:cNvSpPr txBox="1"/>
          <p:nvPr/>
        </p:nvSpPr>
        <p:spPr>
          <a:xfrm>
            <a:off x="279133" y="4013735"/>
            <a:ext cx="1089016" cy="400110"/>
          </a:xfrm>
          <a:prstGeom prst="rect">
            <a:avLst/>
          </a:prstGeom>
          <a:noFill/>
        </p:spPr>
        <p:txBody>
          <a:bodyPr wrap="none" rtlCol="0">
            <a:spAutoFit/>
          </a:bodyPr>
          <a:lstStyle/>
          <a:p>
            <a:r>
              <a:rPr lang="en-US" sz="2000" b="1" dirty="0" smtClean="0"/>
              <a:t>Reactive</a:t>
            </a:r>
            <a:endParaRPr lang="en-US" sz="2000" b="1" dirty="0"/>
          </a:p>
        </p:txBody>
      </p:sp>
      <p:sp>
        <p:nvSpPr>
          <p:cNvPr id="6" name="TextBox 5"/>
          <p:cNvSpPr txBox="1"/>
          <p:nvPr/>
        </p:nvSpPr>
        <p:spPr>
          <a:xfrm>
            <a:off x="2705765" y="4013735"/>
            <a:ext cx="1181029" cy="400110"/>
          </a:xfrm>
          <a:prstGeom prst="rect">
            <a:avLst/>
          </a:prstGeom>
          <a:noFill/>
        </p:spPr>
        <p:txBody>
          <a:bodyPr wrap="none" rtlCol="0">
            <a:spAutoFit/>
          </a:bodyPr>
          <a:lstStyle/>
          <a:p>
            <a:r>
              <a:rPr lang="en-US" sz="2000" b="1" dirty="0" smtClean="0"/>
              <a:t>Proactive</a:t>
            </a:r>
            <a:endParaRPr lang="en-US" sz="2000" b="1" dirty="0"/>
          </a:p>
        </p:txBody>
      </p:sp>
      <p:sp>
        <p:nvSpPr>
          <p:cNvPr id="7" name="Title 6"/>
          <p:cNvSpPr>
            <a:spLocks noGrp="1"/>
          </p:cNvSpPr>
          <p:nvPr>
            <p:ph type="title"/>
          </p:nvPr>
        </p:nvSpPr>
        <p:spPr>
          <a:xfrm>
            <a:off x="279133" y="428559"/>
            <a:ext cx="7886700" cy="1325563"/>
          </a:xfrm>
        </p:spPr>
        <p:txBody>
          <a:bodyPr>
            <a:normAutofit/>
          </a:bodyPr>
          <a:lstStyle/>
          <a:p>
            <a:r>
              <a:rPr lang="en-US" sz="3600" b="1" dirty="0">
                <a:solidFill>
                  <a:srgbClr val="000000"/>
                </a:solidFill>
                <a:latin typeface="+mn-lt"/>
              </a:rPr>
              <a:t>Making the Leap </a:t>
            </a:r>
            <a:br>
              <a:rPr lang="en-US" sz="3600" b="1" dirty="0">
                <a:solidFill>
                  <a:srgbClr val="000000"/>
                </a:solidFill>
                <a:latin typeface="+mn-lt"/>
              </a:rPr>
            </a:br>
            <a:r>
              <a:rPr lang="en-US" sz="3600" b="1" dirty="0">
                <a:solidFill>
                  <a:srgbClr val="000000"/>
                </a:solidFill>
                <a:latin typeface="+mn-lt"/>
              </a:rPr>
              <a:t>to </a:t>
            </a:r>
            <a:r>
              <a:rPr lang="en-US" sz="3600" b="1" dirty="0" smtClean="0">
                <a:solidFill>
                  <a:srgbClr val="000000"/>
                </a:solidFill>
                <a:latin typeface="+mn-lt"/>
              </a:rPr>
              <a:t>Proactive</a:t>
            </a:r>
            <a:endParaRPr lang="en-US" sz="3600" dirty="0">
              <a:latin typeface="+mn-lt"/>
            </a:endParaRPr>
          </a:p>
        </p:txBody>
      </p:sp>
      <p:sp>
        <p:nvSpPr>
          <p:cNvPr id="8" name="TextBox 7"/>
          <p:cNvSpPr txBox="1"/>
          <p:nvPr/>
        </p:nvSpPr>
        <p:spPr>
          <a:xfrm>
            <a:off x="139357" y="6426912"/>
            <a:ext cx="1475212" cy="307777"/>
          </a:xfrm>
          <a:prstGeom prst="rect">
            <a:avLst/>
          </a:prstGeom>
          <a:noFill/>
        </p:spPr>
        <p:txBody>
          <a:bodyPr wrap="none" rtlCol="0">
            <a:spAutoFit/>
          </a:bodyPr>
          <a:lstStyle/>
          <a:p>
            <a:r>
              <a:rPr lang="en-US" sz="1400" b="1" dirty="0" smtClean="0">
                <a:hlinkClick r:id="rId6" action="ppaction://hlinksldjump"/>
              </a:rPr>
              <a:t>Table of Contents</a:t>
            </a:r>
            <a:endParaRPr lang="en-US" sz="1400" b="1" dirty="0"/>
          </a:p>
        </p:txBody>
      </p:sp>
      <p:pic>
        <p:nvPicPr>
          <p:cNvPr id="3" name="slide2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348879" y="5971200"/>
            <a:ext cx="609600" cy="609600"/>
          </a:xfrm>
          <a:prstGeom prst="rect">
            <a:avLst/>
          </a:prstGeom>
        </p:spPr>
      </p:pic>
    </p:spTree>
    <p:extLst>
      <p:ext uri="{BB962C8B-B14F-4D97-AF65-F5344CB8AC3E}">
        <p14:creationId xmlns:p14="http://schemas.microsoft.com/office/powerpoint/2010/main" val="28594830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55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F2E1"/>
        </a:solidFill>
        <a:effectLst/>
      </p:bgPr>
    </p:bg>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425699701"/>
              </p:ext>
            </p:extLst>
          </p:nvPr>
        </p:nvGraphicFramePr>
        <p:xfrm>
          <a:off x="223859" y="1841136"/>
          <a:ext cx="4582317" cy="4358640"/>
        </p:xfrm>
        <a:graphic>
          <a:graphicData uri="http://schemas.openxmlformats.org/drawingml/2006/table">
            <a:tbl>
              <a:tblPr/>
              <a:tblGrid>
                <a:gridCol w="3858774"/>
                <a:gridCol w="723543"/>
              </a:tblGrid>
              <a:tr h="0">
                <a:tc>
                  <a:txBody>
                    <a:bodyPr/>
                    <a:lstStyle/>
                    <a:p>
                      <a:pPr marL="342900" indent="-342900">
                        <a:spcAft>
                          <a:spcPts val="1800"/>
                        </a:spcAft>
                        <a:buFont typeface="Arial" panose="020B0604020202020204" pitchFamily="34" charset="0"/>
                        <a:buChar char="•"/>
                      </a:pPr>
                      <a:r>
                        <a:rPr lang="en-US" sz="2000" dirty="0" smtClean="0"/>
                        <a:t>Sixty </a:t>
                      </a:r>
                      <a:r>
                        <a:rPr lang="en-US" sz="2000" dirty="0"/>
                        <a:t>famous actors, and hundreds of lesser-known actors and extras. </a:t>
                      </a:r>
                    </a:p>
                    <a:p>
                      <a:pPr marL="342900" indent="-342900">
                        <a:spcAft>
                          <a:spcPts val="1800"/>
                        </a:spcAft>
                        <a:buFont typeface="Arial" panose="020B0604020202020204" pitchFamily="34" charset="0"/>
                        <a:buChar char="•"/>
                      </a:pPr>
                      <a:r>
                        <a:rPr lang="en-US" sz="2000" dirty="0" smtClean="0"/>
                        <a:t>Realistic </a:t>
                      </a:r>
                      <a:r>
                        <a:rPr lang="en-US" sz="2000" dirty="0"/>
                        <a:t>sets, costumes, stellar photography. </a:t>
                      </a:r>
                    </a:p>
                    <a:p>
                      <a:pPr marL="342900" indent="-342900">
                        <a:spcAft>
                          <a:spcPts val="1800"/>
                        </a:spcAft>
                        <a:buFont typeface="Arial" panose="020B0604020202020204" pitchFamily="34" charset="0"/>
                        <a:buChar char="•"/>
                      </a:pPr>
                      <a:r>
                        <a:rPr lang="en-US" sz="2000" dirty="0"/>
                        <a:t>Battle scenes with lots of horses! </a:t>
                      </a:r>
                    </a:p>
                    <a:p>
                      <a:pPr marL="342900" indent="-342900">
                        <a:spcAft>
                          <a:spcPts val="1800"/>
                        </a:spcAft>
                        <a:buFont typeface="Arial" panose="020B0604020202020204" pitchFamily="34" charset="0"/>
                        <a:buChar char="•"/>
                      </a:pPr>
                      <a:r>
                        <a:rPr lang="en-US" sz="2000" dirty="0"/>
                        <a:t>Purpose: to preserve the best of Japanese </a:t>
                      </a:r>
                      <a:r>
                        <a:rPr lang="en-US" sz="2000" dirty="0" smtClean="0"/>
                        <a:t>culture.</a:t>
                      </a:r>
                      <a:endParaRPr lang="en-US" sz="2000" dirty="0"/>
                    </a:p>
                    <a:p>
                      <a:pPr marL="342900" indent="-342900">
                        <a:spcAft>
                          <a:spcPts val="1800"/>
                        </a:spcAft>
                        <a:buFont typeface="Arial" panose="020B0604020202020204" pitchFamily="34" charset="0"/>
                        <a:buChar char="•"/>
                      </a:pPr>
                      <a:r>
                        <a:rPr lang="en-US" sz="2000" dirty="0"/>
                        <a:t>To teach the lessons of human history </a:t>
                      </a:r>
                    </a:p>
                  </a:txBody>
                  <a:tcPr anchor="ctr">
                    <a:lnL>
                      <a:noFill/>
                    </a:lnL>
                    <a:lnR>
                      <a:noFill/>
                    </a:lnR>
                    <a:lnT>
                      <a:noFill/>
                    </a:lnT>
                    <a:lnB>
                      <a:noFill/>
                    </a:lnB>
                    <a:solidFill>
                      <a:srgbClr val="FDF2E1"/>
                    </a:solidFill>
                  </a:tcPr>
                </a:tc>
                <a:tc>
                  <a:txBody>
                    <a:bodyPr/>
                    <a:lstStyle/>
                    <a:p>
                      <a:pPr>
                        <a:spcAft>
                          <a:spcPts val="1800"/>
                        </a:spcAft>
                      </a:pPr>
                      <a:endParaRPr lang="en-US" sz="2000" dirty="0"/>
                    </a:p>
                  </a:txBody>
                  <a:tcPr anchor="ctr">
                    <a:lnL>
                      <a:noFill/>
                    </a:lnL>
                    <a:lnR>
                      <a:noFill/>
                    </a:lnR>
                    <a:lnT>
                      <a:noFill/>
                    </a:lnT>
                    <a:lnB>
                      <a:noFill/>
                    </a:lnB>
                    <a:solidFill>
                      <a:srgbClr val="FDF2E1"/>
                    </a:solidFill>
                  </a:tcPr>
                </a:tc>
              </a:tr>
            </a:tbl>
          </a:graphicData>
        </a:graphic>
      </p:graphicFrame>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6952" y="223024"/>
            <a:ext cx="4448683" cy="6434254"/>
          </a:xfrm>
          <a:prstGeom prst="rect">
            <a:avLst/>
          </a:prstGeom>
        </p:spPr>
      </p:pic>
      <p:sp>
        <p:nvSpPr>
          <p:cNvPr id="2" name="Title 1"/>
          <p:cNvSpPr>
            <a:spLocks noGrp="1"/>
          </p:cNvSpPr>
          <p:nvPr>
            <p:ph type="title"/>
          </p:nvPr>
        </p:nvSpPr>
        <p:spPr>
          <a:xfrm>
            <a:off x="184731" y="448196"/>
            <a:ext cx="4149787" cy="1325563"/>
          </a:xfrm>
        </p:spPr>
        <p:txBody>
          <a:bodyPr>
            <a:noAutofit/>
          </a:bodyPr>
          <a:lstStyle/>
          <a:p>
            <a:r>
              <a:rPr lang="en-US" sz="2800" b="1" dirty="0">
                <a:solidFill>
                  <a:srgbClr val="000000"/>
                </a:solidFill>
                <a:latin typeface="+mn-lt"/>
              </a:rPr>
              <a:t>The Tremendous Expense </a:t>
            </a:r>
            <a:br>
              <a:rPr lang="en-US" sz="2800" b="1" dirty="0">
                <a:solidFill>
                  <a:srgbClr val="000000"/>
                </a:solidFill>
                <a:latin typeface="+mn-lt"/>
              </a:rPr>
            </a:br>
            <a:r>
              <a:rPr lang="en-US" sz="2800" b="1" dirty="0">
                <a:solidFill>
                  <a:srgbClr val="000000"/>
                </a:solidFill>
                <a:latin typeface="+mn-lt"/>
              </a:rPr>
              <a:t>of the Samurai Drama</a:t>
            </a:r>
            <a:br>
              <a:rPr lang="en-US" sz="2800" b="1" dirty="0">
                <a:solidFill>
                  <a:srgbClr val="000000"/>
                </a:solidFill>
                <a:latin typeface="+mn-lt"/>
              </a:rPr>
            </a:br>
            <a:endParaRPr lang="en-US" sz="2800" dirty="0">
              <a:latin typeface="+mn-lt"/>
            </a:endParaRPr>
          </a:p>
        </p:txBody>
      </p:sp>
      <p:sp>
        <p:nvSpPr>
          <p:cNvPr id="6" name="TextBox 5"/>
          <p:cNvSpPr txBox="1"/>
          <p:nvPr/>
        </p:nvSpPr>
        <p:spPr>
          <a:xfrm>
            <a:off x="139357" y="6426912"/>
            <a:ext cx="1475212" cy="307777"/>
          </a:xfrm>
          <a:prstGeom prst="rect">
            <a:avLst/>
          </a:prstGeom>
          <a:noFill/>
        </p:spPr>
        <p:txBody>
          <a:bodyPr wrap="none" rtlCol="0">
            <a:spAutoFit/>
          </a:bodyPr>
          <a:lstStyle/>
          <a:p>
            <a:r>
              <a:rPr lang="en-US" sz="1400" b="1" dirty="0" smtClean="0">
                <a:hlinkClick r:id="rId6" action="ppaction://hlinksldjump"/>
              </a:rPr>
              <a:t>Table of Contents</a:t>
            </a:r>
            <a:endParaRPr lang="en-US" sz="1400" b="1" dirty="0"/>
          </a:p>
        </p:txBody>
      </p:sp>
      <p:pic>
        <p:nvPicPr>
          <p:cNvPr id="3" name="slide0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806135" y="6122112"/>
            <a:ext cx="609600" cy="609600"/>
          </a:xfrm>
          <a:prstGeom prst="rect">
            <a:avLst/>
          </a:prstGeom>
        </p:spPr>
      </p:pic>
    </p:spTree>
    <p:extLst>
      <p:ext uri="{BB962C8B-B14F-4D97-AF65-F5344CB8AC3E}">
        <p14:creationId xmlns:p14="http://schemas.microsoft.com/office/powerpoint/2010/main" val="27592061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24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E8DD"/>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5881" y="1617044"/>
            <a:ext cx="4978562" cy="3890871"/>
          </a:xfrm>
          <a:prstGeom prst="rect">
            <a:avLst/>
          </a:prstGeom>
        </p:spPr>
      </p:pic>
      <p:sp>
        <p:nvSpPr>
          <p:cNvPr id="4" name="Rectangle 3"/>
          <p:cNvSpPr/>
          <p:nvPr/>
        </p:nvSpPr>
        <p:spPr>
          <a:xfrm>
            <a:off x="5337207" y="1384048"/>
            <a:ext cx="3672039" cy="4478149"/>
          </a:xfrm>
          <a:prstGeom prst="rect">
            <a:avLst/>
          </a:prstGeom>
        </p:spPr>
        <p:txBody>
          <a:bodyPr wrap="square">
            <a:spAutoFit/>
          </a:bodyPr>
          <a:lstStyle/>
          <a:p>
            <a:pPr marL="285750" indent="-285750">
              <a:spcAft>
                <a:spcPts val="1800"/>
              </a:spcAft>
              <a:buFont typeface="Arial" panose="020B0604020202020204" pitchFamily="34" charset="0"/>
              <a:buChar char="•"/>
            </a:pPr>
            <a:r>
              <a:rPr lang="en-US" sz="2000" dirty="0" smtClean="0"/>
              <a:t>City and Country information can be added to customer bills </a:t>
            </a:r>
          </a:p>
          <a:p>
            <a:pPr marL="285750" indent="-285750">
              <a:spcAft>
                <a:spcPts val="1800"/>
              </a:spcAft>
              <a:buFont typeface="Arial" panose="020B0604020202020204" pitchFamily="34" charset="0"/>
              <a:buChar char="•"/>
            </a:pPr>
            <a:r>
              <a:rPr lang="en-US" sz="2000" dirty="0" smtClean="0"/>
              <a:t>In AI and data analytics, the city and country information is quite valuable. </a:t>
            </a:r>
          </a:p>
          <a:p>
            <a:pPr marL="285750" indent="-285750">
              <a:spcAft>
                <a:spcPts val="1800"/>
              </a:spcAft>
              <a:buFont typeface="Arial" panose="020B0604020202020204" pitchFamily="34" charset="0"/>
              <a:buChar char="•"/>
            </a:pPr>
            <a:r>
              <a:rPr lang="en-US" sz="2000" dirty="0" smtClean="0"/>
              <a:t>Example: Analysis can be done, say, on traffic volumes on Fridays to and from the Middle East. </a:t>
            </a:r>
          </a:p>
          <a:p>
            <a:pPr marL="285750" indent="-285750">
              <a:spcAft>
                <a:spcPts val="1800"/>
              </a:spcAft>
              <a:buFont typeface="Arial" panose="020B0604020202020204" pitchFamily="34" charset="0"/>
              <a:buChar char="•"/>
            </a:pPr>
            <a:r>
              <a:rPr lang="en-US" sz="2000" dirty="0" smtClean="0"/>
              <a:t>Such traffic detail can be also invaluable in machine learning and AI applications</a:t>
            </a:r>
            <a:r>
              <a:rPr lang="en-US" dirty="0" smtClean="0"/>
              <a:t>. </a:t>
            </a:r>
            <a:endParaRPr lang="en-US" dirty="0"/>
          </a:p>
        </p:txBody>
      </p:sp>
      <p:sp>
        <p:nvSpPr>
          <p:cNvPr id="5" name="Title 4"/>
          <p:cNvSpPr>
            <a:spLocks noGrp="1"/>
          </p:cNvSpPr>
          <p:nvPr>
            <p:ph type="title"/>
          </p:nvPr>
        </p:nvSpPr>
        <p:spPr>
          <a:xfrm>
            <a:off x="392829" y="58485"/>
            <a:ext cx="7886700" cy="1325563"/>
          </a:xfrm>
        </p:spPr>
        <p:txBody>
          <a:bodyPr>
            <a:normAutofit/>
          </a:bodyPr>
          <a:lstStyle/>
          <a:p>
            <a:pPr algn="ctr"/>
            <a:r>
              <a:rPr lang="en-US" sz="3200" b="1" dirty="0">
                <a:solidFill>
                  <a:srgbClr val="153163"/>
                </a:solidFill>
                <a:latin typeface="+mn-lt"/>
              </a:rPr>
              <a:t>Leveraging the Database in Billing, </a:t>
            </a:r>
            <a:br>
              <a:rPr lang="en-US" sz="3200" b="1" dirty="0">
                <a:solidFill>
                  <a:srgbClr val="153163"/>
                </a:solidFill>
                <a:latin typeface="+mn-lt"/>
              </a:rPr>
            </a:br>
            <a:r>
              <a:rPr lang="en-US" sz="3200" b="1" dirty="0">
                <a:solidFill>
                  <a:srgbClr val="153163"/>
                </a:solidFill>
                <a:latin typeface="+mn-lt"/>
              </a:rPr>
              <a:t>AI &amp; Business </a:t>
            </a:r>
            <a:r>
              <a:rPr lang="en-US" sz="3200" b="1" dirty="0" smtClean="0">
                <a:solidFill>
                  <a:srgbClr val="153163"/>
                </a:solidFill>
                <a:latin typeface="+mn-lt"/>
              </a:rPr>
              <a:t>Analytics</a:t>
            </a:r>
            <a:endParaRPr lang="en-US" sz="3200" dirty="0">
              <a:latin typeface="+mn-lt"/>
            </a:endParaRPr>
          </a:p>
        </p:txBody>
      </p:sp>
      <p:sp>
        <p:nvSpPr>
          <p:cNvPr id="6" name="TextBox 5"/>
          <p:cNvSpPr txBox="1"/>
          <p:nvPr/>
        </p:nvSpPr>
        <p:spPr>
          <a:xfrm>
            <a:off x="139357" y="6426912"/>
            <a:ext cx="1475212" cy="307777"/>
          </a:xfrm>
          <a:prstGeom prst="rect">
            <a:avLst/>
          </a:prstGeom>
          <a:noFill/>
        </p:spPr>
        <p:txBody>
          <a:bodyPr wrap="none" rtlCol="0">
            <a:spAutoFit/>
          </a:bodyPr>
          <a:lstStyle/>
          <a:p>
            <a:r>
              <a:rPr lang="en-US" sz="1400" b="1" dirty="0" smtClean="0">
                <a:hlinkClick r:id="rId6" action="ppaction://hlinksldjump"/>
              </a:rPr>
              <a:t>Table of Contents</a:t>
            </a:r>
            <a:endParaRPr lang="en-US" sz="1400" b="1" dirty="0"/>
          </a:p>
        </p:txBody>
      </p:sp>
      <p:pic>
        <p:nvPicPr>
          <p:cNvPr id="3" name="slide3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36179" y="6122112"/>
            <a:ext cx="609600" cy="609600"/>
          </a:xfrm>
          <a:prstGeom prst="rect">
            <a:avLst/>
          </a:prstGeom>
        </p:spPr>
      </p:pic>
    </p:spTree>
    <p:extLst>
      <p:ext uri="{BB962C8B-B14F-4D97-AF65-F5344CB8AC3E}">
        <p14:creationId xmlns:p14="http://schemas.microsoft.com/office/powerpoint/2010/main" val="17793658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18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0629" y="1601992"/>
            <a:ext cx="3689650" cy="3378800"/>
          </a:xfrm>
          <a:prstGeom prst="rect">
            <a:avLst/>
          </a:prstGeom>
        </p:spPr>
      </p:pic>
      <p:sp>
        <p:nvSpPr>
          <p:cNvPr id="5" name="Rectangle 4"/>
          <p:cNvSpPr/>
          <p:nvPr/>
        </p:nvSpPr>
        <p:spPr>
          <a:xfrm>
            <a:off x="3970659" y="934689"/>
            <a:ext cx="5033492" cy="5632311"/>
          </a:xfrm>
          <a:prstGeom prst="rect">
            <a:avLst/>
          </a:prstGeom>
        </p:spPr>
        <p:txBody>
          <a:bodyPr wrap="square">
            <a:spAutoFit/>
          </a:bodyPr>
          <a:lstStyle/>
          <a:p>
            <a:pPr marL="285750" indent="-285750">
              <a:spcAft>
                <a:spcPts val="1800"/>
              </a:spcAft>
              <a:buFont typeface="Arial" panose="020B0604020202020204" pitchFamily="34" charset="0"/>
              <a:buChar char="•"/>
            </a:pPr>
            <a:r>
              <a:rPr lang="en-US" dirty="0" smtClean="0"/>
              <a:t>The cloud makes rule maintenance easier. </a:t>
            </a:r>
          </a:p>
          <a:p>
            <a:pPr marL="285750" indent="-285750">
              <a:spcAft>
                <a:spcPts val="1800"/>
              </a:spcAft>
              <a:buFont typeface="Arial" panose="020B0604020202020204" pitchFamily="34" charset="0"/>
              <a:buChar char="•"/>
            </a:pPr>
            <a:r>
              <a:rPr lang="en-US" dirty="0" smtClean="0"/>
              <a:t>TruNumber Protect customers define where and how the information is used. </a:t>
            </a:r>
          </a:p>
          <a:p>
            <a:pPr marL="285750" indent="-285750">
              <a:spcAft>
                <a:spcPts val="1800"/>
              </a:spcAft>
              <a:buFont typeface="Arial" panose="020B0604020202020204" pitchFamily="34" charset="0"/>
              <a:buChar char="•"/>
            </a:pPr>
            <a:r>
              <a:rPr lang="en-US" dirty="0" smtClean="0"/>
              <a:t>We recommend a multi-tiered strategy that looks at routing tables, blocking numbers on the switch, interface with RA and/or fraud system, and business analytics. </a:t>
            </a:r>
          </a:p>
          <a:p>
            <a:pPr marL="285750" indent="-285750">
              <a:spcAft>
                <a:spcPts val="1800"/>
              </a:spcAft>
              <a:buFont typeface="Arial" panose="020B0604020202020204" pitchFamily="34" charset="0"/>
              <a:buChar char="•"/>
            </a:pPr>
            <a:r>
              <a:rPr lang="en-US" dirty="0" smtClean="0"/>
              <a:t>When the TruNumber Protect data set triggers something, action can be set at a very low threshold, such as a single phone call. </a:t>
            </a:r>
          </a:p>
          <a:p>
            <a:pPr marL="285750" indent="-285750">
              <a:spcAft>
                <a:spcPts val="1800"/>
              </a:spcAft>
              <a:buFont typeface="Arial" panose="020B0604020202020204" pitchFamily="34" charset="0"/>
              <a:buChar char="•"/>
            </a:pPr>
            <a:r>
              <a:rPr lang="en-US" dirty="0" smtClean="0"/>
              <a:t>You can then say, “I’m comfortable having these types of ranges actively blocked on the network” </a:t>
            </a:r>
          </a:p>
          <a:p>
            <a:pPr marL="285750" indent="-285750">
              <a:spcAft>
                <a:spcPts val="1800"/>
              </a:spcAft>
              <a:buFont typeface="Arial" panose="020B0604020202020204" pitchFamily="34" charset="0"/>
              <a:buChar char="•"/>
            </a:pPr>
            <a:r>
              <a:rPr lang="en-US" dirty="0" smtClean="0"/>
              <a:t>Exception processing is also integral. </a:t>
            </a:r>
          </a:p>
          <a:p>
            <a:pPr marL="285750" indent="-285750">
              <a:spcAft>
                <a:spcPts val="1800"/>
              </a:spcAft>
              <a:buFont typeface="Arial" panose="020B0604020202020204" pitchFamily="34" charset="0"/>
              <a:buChar char="•"/>
            </a:pPr>
            <a:r>
              <a:rPr lang="en-US" dirty="0" smtClean="0"/>
              <a:t>Unique file import formats for each system (FMS, business analysis, etc.) are also supported. </a:t>
            </a:r>
            <a:endParaRPr lang="en-US" dirty="0"/>
          </a:p>
        </p:txBody>
      </p:sp>
      <p:sp>
        <p:nvSpPr>
          <p:cNvPr id="4" name="Title 3"/>
          <p:cNvSpPr>
            <a:spLocks noGrp="1"/>
          </p:cNvSpPr>
          <p:nvPr>
            <p:ph type="title"/>
          </p:nvPr>
        </p:nvSpPr>
        <p:spPr>
          <a:xfrm>
            <a:off x="1648928" y="239999"/>
            <a:ext cx="5849152" cy="501148"/>
          </a:xfrm>
        </p:spPr>
        <p:txBody>
          <a:bodyPr>
            <a:noAutofit/>
          </a:bodyPr>
          <a:lstStyle/>
          <a:p>
            <a:r>
              <a:rPr lang="en-US" sz="3200" b="1" dirty="0">
                <a:solidFill>
                  <a:srgbClr val="000000"/>
                </a:solidFill>
                <a:latin typeface="+mn-lt"/>
              </a:rPr>
              <a:t>Managing Fraud Blocking </a:t>
            </a:r>
            <a:r>
              <a:rPr lang="en-US" sz="3200" b="1" dirty="0" smtClean="0">
                <a:solidFill>
                  <a:srgbClr val="000000"/>
                </a:solidFill>
                <a:latin typeface="+mn-lt"/>
              </a:rPr>
              <a:t>Rules</a:t>
            </a:r>
            <a:endParaRPr lang="en-US" sz="3200" dirty="0">
              <a:latin typeface="+mn-lt"/>
            </a:endParaRPr>
          </a:p>
        </p:txBody>
      </p:sp>
      <p:sp>
        <p:nvSpPr>
          <p:cNvPr id="6" name="TextBox 5"/>
          <p:cNvSpPr txBox="1"/>
          <p:nvPr/>
        </p:nvSpPr>
        <p:spPr>
          <a:xfrm>
            <a:off x="139357" y="6426912"/>
            <a:ext cx="1475212" cy="307777"/>
          </a:xfrm>
          <a:prstGeom prst="rect">
            <a:avLst/>
          </a:prstGeom>
          <a:noFill/>
        </p:spPr>
        <p:txBody>
          <a:bodyPr wrap="none" rtlCol="0">
            <a:spAutoFit/>
          </a:bodyPr>
          <a:lstStyle/>
          <a:p>
            <a:r>
              <a:rPr lang="en-US" sz="1400" b="1" dirty="0" smtClean="0">
                <a:hlinkClick r:id="rId6" action="ppaction://hlinksldjump"/>
              </a:rPr>
              <a:t>Table of Contents</a:t>
            </a:r>
            <a:endParaRPr lang="en-US" sz="1400" b="1" dirty="0"/>
          </a:p>
        </p:txBody>
      </p:sp>
      <p:pic>
        <p:nvPicPr>
          <p:cNvPr id="3" name="slide3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280679" y="5971200"/>
            <a:ext cx="609600" cy="609600"/>
          </a:xfrm>
          <a:prstGeom prst="rect">
            <a:avLst/>
          </a:prstGeom>
        </p:spPr>
      </p:pic>
    </p:spTree>
    <p:extLst>
      <p:ext uri="{BB962C8B-B14F-4D97-AF65-F5344CB8AC3E}">
        <p14:creationId xmlns:p14="http://schemas.microsoft.com/office/powerpoint/2010/main" val="15954215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30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Rectangle 1"/>
          <p:cNvSpPr/>
          <p:nvPr/>
        </p:nvSpPr>
        <p:spPr>
          <a:xfrm>
            <a:off x="166742" y="769693"/>
            <a:ext cx="3918424" cy="5678478"/>
          </a:xfrm>
          <a:prstGeom prst="rect">
            <a:avLst/>
          </a:prstGeom>
        </p:spPr>
        <p:txBody>
          <a:bodyPr wrap="square">
            <a:spAutoFit/>
          </a:bodyPr>
          <a:lstStyle/>
          <a:p>
            <a:pPr marL="285750" indent="-285750">
              <a:spcAft>
                <a:spcPts val="1800"/>
              </a:spcAft>
              <a:buFont typeface="Arial" panose="020B0604020202020204" pitchFamily="34" charset="0"/>
              <a:buChar char="•"/>
            </a:pPr>
            <a:r>
              <a:rPr lang="en-US" dirty="0" smtClean="0"/>
              <a:t>The idea is to integrate with the functionality that exists in each operator’s FMSs and network devices/elements. </a:t>
            </a:r>
          </a:p>
          <a:p>
            <a:pPr marL="285750" indent="-285750">
              <a:spcAft>
                <a:spcPts val="1800"/>
              </a:spcAft>
              <a:buFont typeface="Arial" panose="020B0604020202020204" pitchFamily="34" charset="0"/>
              <a:buChar char="•"/>
            </a:pPr>
            <a:r>
              <a:rPr lang="en-US" dirty="0" smtClean="0"/>
              <a:t>FMS already can ingest datasets to run alerts against. </a:t>
            </a:r>
          </a:p>
          <a:p>
            <a:pPr marL="285750" indent="-285750">
              <a:spcAft>
                <a:spcPts val="1800"/>
              </a:spcAft>
              <a:buFont typeface="Arial" panose="020B0604020202020204" pitchFamily="34" charset="0"/>
              <a:buChar char="•"/>
            </a:pPr>
            <a:r>
              <a:rPr lang="en-US" dirty="0" smtClean="0"/>
              <a:t>Likewise, switches are comfortable using blacklists and exception lists. </a:t>
            </a:r>
          </a:p>
          <a:p>
            <a:pPr marL="285750" indent="-285750">
              <a:spcAft>
                <a:spcPts val="1800"/>
              </a:spcAft>
              <a:buFont typeface="Arial" panose="020B0604020202020204" pitchFamily="34" charset="0"/>
              <a:buChar char="•"/>
            </a:pPr>
            <a:r>
              <a:rPr lang="en-US" dirty="0" smtClean="0"/>
              <a:t>Integration enables the FMS to be a more efficient tool. </a:t>
            </a:r>
          </a:p>
          <a:p>
            <a:pPr marL="285750" indent="-285750">
              <a:spcAft>
                <a:spcPts val="1800"/>
              </a:spcAft>
              <a:buFont typeface="Arial" panose="020B0604020202020204" pitchFamily="34" charset="0"/>
              <a:buChar char="•"/>
            </a:pPr>
            <a:r>
              <a:rPr lang="en-US" dirty="0" smtClean="0"/>
              <a:t>By proactively removing unallocated traffic, it not longer needs to show up as an alert in the FMS. </a:t>
            </a:r>
          </a:p>
          <a:p>
            <a:pPr marL="285750" indent="-285750">
              <a:spcAft>
                <a:spcPts val="1800"/>
              </a:spcAft>
              <a:buFont typeface="Arial" panose="020B0604020202020204" pitchFamily="34" charset="0"/>
              <a:buChar char="•"/>
            </a:pPr>
            <a:r>
              <a:rPr lang="en-US" dirty="0" smtClean="0"/>
              <a:t>So now, rather than 1,000 alerts, the FMS is dealing with maybe 250 alerts. </a:t>
            </a:r>
            <a:endParaRPr lang="en-US" dirty="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06682" y="989704"/>
            <a:ext cx="4843344" cy="3076690"/>
          </a:xfrm>
          <a:prstGeom prst="rect">
            <a:avLst/>
          </a:prstGeom>
        </p:spPr>
      </p:pic>
      <p:sp>
        <p:nvSpPr>
          <p:cNvPr id="4" name="Rectangle 3"/>
          <p:cNvSpPr/>
          <p:nvPr/>
        </p:nvSpPr>
        <p:spPr>
          <a:xfrm>
            <a:off x="4106682" y="4395666"/>
            <a:ext cx="4830183" cy="1985159"/>
          </a:xfrm>
          <a:prstGeom prst="rect">
            <a:avLst/>
          </a:prstGeom>
        </p:spPr>
        <p:txBody>
          <a:bodyPr wrap="square">
            <a:spAutoFit/>
          </a:bodyPr>
          <a:lstStyle/>
          <a:p>
            <a:pPr marL="285750" indent="-285750">
              <a:spcAft>
                <a:spcPts val="1800"/>
              </a:spcAft>
              <a:buFont typeface="Arial" panose="020B0604020202020204" pitchFamily="34" charset="0"/>
              <a:buChar char="•"/>
            </a:pPr>
            <a:r>
              <a:rPr lang="en-US" dirty="0" smtClean="0"/>
              <a:t>With analyst time freed up, fraud cases can be investigated that would normally fall below the radar. </a:t>
            </a:r>
          </a:p>
          <a:p>
            <a:pPr marL="285750" indent="-285750">
              <a:spcAft>
                <a:spcPts val="1800"/>
              </a:spcAft>
              <a:buFont typeface="Arial" panose="020B0604020202020204" pitchFamily="34" charset="0"/>
              <a:buChar char="•"/>
            </a:pPr>
            <a:r>
              <a:rPr lang="en-US" dirty="0" smtClean="0"/>
              <a:t>Fraud analysts can now rise above the “noise” and focus on a far reduced number of key alerts — they become more productive. </a:t>
            </a:r>
            <a:endParaRPr lang="en-US" dirty="0"/>
          </a:p>
        </p:txBody>
      </p:sp>
      <p:sp>
        <p:nvSpPr>
          <p:cNvPr id="6" name="Title 5"/>
          <p:cNvSpPr>
            <a:spLocks noGrp="1"/>
          </p:cNvSpPr>
          <p:nvPr>
            <p:ph type="title"/>
          </p:nvPr>
        </p:nvSpPr>
        <p:spPr>
          <a:xfrm>
            <a:off x="946284" y="278499"/>
            <a:ext cx="7886700" cy="462647"/>
          </a:xfrm>
        </p:spPr>
        <p:txBody>
          <a:bodyPr>
            <a:normAutofit fontScale="90000"/>
          </a:bodyPr>
          <a:lstStyle/>
          <a:p>
            <a:r>
              <a:rPr lang="en-US" sz="3200" b="1" dirty="0">
                <a:solidFill>
                  <a:srgbClr val="0649A0"/>
                </a:solidFill>
                <a:latin typeface="+mn-lt"/>
              </a:rPr>
              <a:t>Fraud Analyst Productivity from </a:t>
            </a:r>
            <a:r>
              <a:rPr lang="en-US" sz="3200" b="1" dirty="0" smtClean="0">
                <a:solidFill>
                  <a:srgbClr val="0649A0"/>
                </a:solidFill>
                <a:latin typeface="+mn-lt"/>
              </a:rPr>
              <a:t>Integration</a:t>
            </a:r>
            <a:endParaRPr lang="en-US" sz="3200" dirty="0">
              <a:latin typeface="+mn-lt"/>
            </a:endParaRPr>
          </a:p>
        </p:txBody>
      </p:sp>
      <p:sp>
        <p:nvSpPr>
          <p:cNvPr id="7" name="TextBox 6"/>
          <p:cNvSpPr txBox="1"/>
          <p:nvPr/>
        </p:nvSpPr>
        <p:spPr>
          <a:xfrm>
            <a:off x="139357" y="6426912"/>
            <a:ext cx="1475212" cy="307777"/>
          </a:xfrm>
          <a:prstGeom prst="rect">
            <a:avLst/>
          </a:prstGeom>
          <a:noFill/>
        </p:spPr>
        <p:txBody>
          <a:bodyPr wrap="none" rtlCol="0">
            <a:spAutoFit/>
          </a:bodyPr>
          <a:lstStyle/>
          <a:p>
            <a:r>
              <a:rPr lang="en-US" sz="1400" b="1" dirty="0" smtClean="0">
                <a:hlinkClick r:id="rId6" action="ppaction://hlinksldjump"/>
              </a:rPr>
              <a:t>Table of Contents</a:t>
            </a:r>
            <a:endParaRPr lang="en-US" sz="1400" b="1" dirty="0"/>
          </a:p>
        </p:txBody>
      </p:sp>
      <p:pic>
        <p:nvPicPr>
          <p:cNvPr id="5" name="slide3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780366" y="6143371"/>
            <a:ext cx="609600" cy="609600"/>
          </a:xfrm>
          <a:prstGeom prst="rect">
            <a:avLst/>
          </a:prstGeom>
        </p:spPr>
      </p:pic>
    </p:spTree>
    <p:extLst>
      <p:ext uri="{BB962C8B-B14F-4D97-AF65-F5344CB8AC3E}">
        <p14:creationId xmlns:p14="http://schemas.microsoft.com/office/powerpoint/2010/main" val="7023309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714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6E9EC"/>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87683" y="2012576"/>
            <a:ext cx="4453768" cy="2505636"/>
          </a:xfrm>
          <a:prstGeom prst="rect">
            <a:avLst/>
          </a:prstGeom>
        </p:spPr>
      </p:pic>
      <p:sp>
        <p:nvSpPr>
          <p:cNvPr id="7" name="Rectangle 6"/>
          <p:cNvSpPr/>
          <p:nvPr/>
        </p:nvSpPr>
        <p:spPr>
          <a:xfrm>
            <a:off x="199016" y="1641945"/>
            <a:ext cx="3988667" cy="3877985"/>
          </a:xfrm>
          <a:prstGeom prst="rect">
            <a:avLst/>
          </a:prstGeom>
        </p:spPr>
        <p:txBody>
          <a:bodyPr wrap="square">
            <a:spAutoFit/>
          </a:bodyPr>
          <a:lstStyle/>
          <a:p>
            <a:pPr marL="285750" indent="-285750">
              <a:spcAft>
                <a:spcPts val="1800"/>
              </a:spcAft>
              <a:buFont typeface="Arial" panose="020B0604020202020204" pitchFamily="34" charset="0"/>
              <a:buChar char="•"/>
            </a:pPr>
            <a:r>
              <a:rPr lang="en-US" dirty="0" smtClean="0"/>
              <a:t>Proactive blocking can also catalyze the FMS to notify a specific customer about potential fraud. </a:t>
            </a:r>
          </a:p>
          <a:p>
            <a:pPr marL="285750" indent="-285750">
              <a:spcAft>
                <a:spcPts val="1800"/>
              </a:spcAft>
              <a:buFont typeface="Arial" panose="020B0604020202020204" pitchFamily="34" charset="0"/>
              <a:buChar char="•"/>
            </a:pPr>
            <a:r>
              <a:rPr lang="en-US" dirty="0" smtClean="0"/>
              <a:t>Example: When a mobile handset and its SIM card is stolen, the fraudulent user tries to pump revenue share fraud through that handset, but now the first outbound test call will raise an alert. </a:t>
            </a:r>
          </a:p>
          <a:p>
            <a:pPr marL="285750" indent="-285750">
              <a:spcAft>
                <a:spcPts val="1800"/>
              </a:spcAft>
              <a:buFont typeface="Arial" panose="020B0604020202020204" pitchFamily="34" charset="0"/>
              <a:buChar char="•"/>
            </a:pPr>
            <a:r>
              <a:rPr lang="en-US" dirty="0" smtClean="0"/>
              <a:t>So proactive blocking enables the fraud analyst staff to work on higher value fraud cases. </a:t>
            </a:r>
            <a:endParaRPr lang="en-US" dirty="0"/>
          </a:p>
        </p:txBody>
      </p:sp>
      <p:sp>
        <p:nvSpPr>
          <p:cNvPr id="3" name="Title 2"/>
          <p:cNvSpPr>
            <a:spLocks noGrp="1"/>
          </p:cNvSpPr>
          <p:nvPr>
            <p:ph type="title"/>
          </p:nvPr>
        </p:nvSpPr>
        <p:spPr>
          <a:xfrm>
            <a:off x="542023" y="316382"/>
            <a:ext cx="7886700" cy="1325563"/>
          </a:xfrm>
        </p:spPr>
        <p:txBody>
          <a:bodyPr>
            <a:normAutofit/>
          </a:bodyPr>
          <a:lstStyle/>
          <a:p>
            <a:r>
              <a:rPr lang="en-US" sz="3200" b="1" dirty="0">
                <a:solidFill>
                  <a:srgbClr val="CF4618"/>
                </a:solidFill>
                <a:latin typeface="+mn-lt"/>
              </a:rPr>
              <a:t>Proactive Blocking feeds </a:t>
            </a:r>
            <a:br>
              <a:rPr lang="en-US" sz="3200" b="1" dirty="0">
                <a:solidFill>
                  <a:srgbClr val="CF4618"/>
                </a:solidFill>
                <a:latin typeface="+mn-lt"/>
              </a:rPr>
            </a:br>
            <a:r>
              <a:rPr lang="en-US" sz="3200" b="1" dirty="0">
                <a:solidFill>
                  <a:srgbClr val="CF4618"/>
                </a:solidFill>
                <a:latin typeface="+mn-lt"/>
              </a:rPr>
              <a:t>valuable intelligence to the </a:t>
            </a:r>
            <a:r>
              <a:rPr lang="en-US" sz="3200" b="1" dirty="0" smtClean="0">
                <a:solidFill>
                  <a:srgbClr val="CF4618"/>
                </a:solidFill>
                <a:latin typeface="+mn-lt"/>
              </a:rPr>
              <a:t>FMS</a:t>
            </a:r>
            <a:endParaRPr lang="en-US" sz="3200" dirty="0">
              <a:latin typeface="+mn-lt"/>
            </a:endParaRPr>
          </a:p>
        </p:txBody>
      </p:sp>
      <p:sp>
        <p:nvSpPr>
          <p:cNvPr id="5" name="TextBox 4"/>
          <p:cNvSpPr txBox="1"/>
          <p:nvPr/>
        </p:nvSpPr>
        <p:spPr>
          <a:xfrm>
            <a:off x="139357" y="6426912"/>
            <a:ext cx="1475212" cy="307777"/>
          </a:xfrm>
          <a:prstGeom prst="rect">
            <a:avLst/>
          </a:prstGeom>
          <a:noFill/>
        </p:spPr>
        <p:txBody>
          <a:bodyPr wrap="none" rtlCol="0">
            <a:spAutoFit/>
          </a:bodyPr>
          <a:lstStyle/>
          <a:p>
            <a:r>
              <a:rPr lang="en-US" sz="1400" b="1" dirty="0" smtClean="0">
                <a:hlinkClick r:id="rId6" action="ppaction://hlinksldjump"/>
              </a:rPr>
              <a:t>Table of Contents</a:t>
            </a:r>
            <a:endParaRPr lang="en-US" sz="1400" b="1" dirty="0"/>
          </a:p>
        </p:txBody>
      </p:sp>
      <p:pic>
        <p:nvPicPr>
          <p:cNvPr id="4" name="slide3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962400" y="6122112"/>
            <a:ext cx="609600" cy="609600"/>
          </a:xfrm>
          <a:prstGeom prst="rect">
            <a:avLst/>
          </a:prstGeom>
        </p:spPr>
      </p:pic>
    </p:spTree>
    <p:extLst>
      <p:ext uri="{BB962C8B-B14F-4D97-AF65-F5344CB8AC3E}">
        <p14:creationId xmlns:p14="http://schemas.microsoft.com/office/powerpoint/2010/main" val="11230355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99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72703" y="922117"/>
            <a:ext cx="4443188" cy="4218406"/>
          </a:xfrm>
          <a:prstGeom prst="rect">
            <a:avLst/>
          </a:prstGeom>
        </p:spPr>
      </p:pic>
      <p:sp>
        <p:nvSpPr>
          <p:cNvPr id="5" name="Rectangle 4"/>
          <p:cNvSpPr/>
          <p:nvPr/>
        </p:nvSpPr>
        <p:spPr>
          <a:xfrm>
            <a:off x="155985" y="922117"/>
            <a:ext cx="4076869" cy="5447645"/>
          </a:xfrm>
          <a:prstGeom prst="rect">
            <a:avLst/>
          </a:prstGeom>
        </p:spPr>
        <p:txBody>
          <a:bodyPr wrap="square">
            <a:spAutoFit/>
          </a:bodyPr>
          <a:lstStyle/>
          <a:p>
            <a:pPr marL="285750" indent="-285750">
              <a:spcAft>
                <a:spcPts val="1800"/>
              </a:spcAft>
              <a:buFont typeface="Arial" panose="020B0604020202020204" pitchFamily="34" charset="0"/>
              <a:buChar char="•"/>
            </a:pPr>
            <a:r>
              <a:rPr lang="en-US" dirty="0" smtClean="0"/>
              <a:t>Traditionally, fraud control has three pillars: experienced fraud analysts, databases, and the FMS. </a:t>
            </a:r>
          </a:p>
          <a:p>
            <a:pPr marL="285750" indent="-285750">
              <a:spcAft>
                <a:spcPts val="1800"/>
              </a:spcAft>
              <a:buFont typeface="Arial" panose="020B0604020202020204" pitchFamily="34" charset="0"/>
              <a:buChar char="•"/>
            </a:pPr>
            <a:r>
              <a:rPr lang="en-US" dirty="0" smtClean="0"/>
              <a:t>But a fourth pillar is arriving: greater use of AI/Machine Learning and other advanced analytics. </a:t>
            </a:r>
          </a:p>
          <a:p>
            <a:pPr marL="285750" indent="-285750">
              <a:spcAft>
                <a:spcPts val="1800"/>
              </a:spcAft>
              <a:buFont typeface="Arial" panose="020B0604020202020204" pitchFamily="34" charset="0"/>
              <a:buChar char="•"/>
            </a:pPr>
            <a:r>
              <a:rPr lang="en-US" dirty="0" smtClean="0"/>
              <a:t>All pillars must work together to gain the maximum benefit. </a:t>
            </a:r>
          </a:p>
          <a:p>
            <a:pPr marL="285750" indent="-285750">
              <a:spcAft>
                <a:spcPts val="1800"/>
              </a:spcAft>
              <a:buFont typeface="Arial" panose="020B0604020202020204" pitchFamily="34" charset="0"/>
              <a:buChar char="•"/>
            </a:pPr>
            <a:r>
              <a:rPr lang="en-US" dirty="0" smtClean="0"/>
              <a:t>A cloud database of global phone numbers is ADDITIVE to the FMS and should also be additive to advanced Machine Learning/AI and analytics. </a:t>
            </a:r>
          </a:p>
          <a:p>
            <a:pPr marL="285750" indent="-285750">
              <a:spcAft>
                <a:spcPts val="1800"/>
              </a:spcAft>
              <a:buFont typeface="Arial" panose="020B0604020202020204" pitchFamily="34" charset="0"/>
              <a:buChar char="•"/>
            </a:pPr>
            <a:r>
              <a:rPr lang="en-US" dirty="0" smtClean="0"/>
              <a:t>The key is not to waste analyst time tracking attacks to unallocated numbers.  They can be proactively blocked. </a:t>
            </a:r>
          </a:p>
        </p:txBody>
      </p:sp>
      <p:sp>
        <p:nvSpPr>
          <p:cNvPr id="6" name="Rectangle 5"/>
          <p:cNvSpPr/>
          <p:nvPr/>
        </p:nvSpPr>
        <p:spPr>
          <a:xfrm>
            <a:off x="4232854" y="5295120"/>
            <a:ext cx="4572000" cy="1200329"/>
          </a:xfrm>
          <a:prstGeom prst="rect">
            <a:avLst/>
          </a:prstGeom>
        </p:spPr>
        <p:txBody>
          <a:bodyPr>
            <a:spAutoFit/>
          </a:bodyPr>
          <a:lstStyle/>
          <a:p>
            <a:pPr marL="285750" indent="-285750">
              <a:spcAft>
                <a:spcPts val="1800"/>
              </a:spcAft>
              <a:buFont typeface="Arial" panose="020B0604020202020204" pitchFamily="34" charset="0"/>
              <a:buChar char="•"/>
            </a:pPr>
            <a:r>
              <a:rPr lang="en-US" dirty="0" smtClean="0"/>
              <a:t>BONUS: More focus can be put on customer satisfaction, improving profitability of routes — and these are things a fraud management system will want to look into. </a:t>
            </a:r>
            <a:endParaRPr lang="en-US" dirty="0"/>
          </a:p>
        </p:txBody>
      </p:sp>
      <p:sp>
        <p:nvSpPr>
          <p:cNvPr id="4" name="Title 3"/>
          <p:cNvSpPr>
            <a:spLocks noGrp="1"/>
          </p:cNvSpPr>
          <p:nvPr>
            <p:ph type="title"/>
          </p:nvPr>
        </p:nvSpPr>
        <p:spPr>
          <a:xfrm>
            <a:off x="448889" y="-212389"/>
            <a:ext cx="8327090" cy="1325563"/>
          </a:xfrm>
        </p:spPr>
        <p:txBody>
          <a:bodyPr>
            <a:normAutofit/>
          </a:bodyPr>
          <a:lstStyle/>
          <a:p>
            <a:r>
              <a:rPr lang="en-US" sz="3200" b="1" dirty="0">
                <a:solidFill>
                  <a:srgbClr val="4E682D"/>
                </a:solidFill>
                <a:latin typeface="+mn-lt"/>
              </a:rPr>
              <a:t>Coordinating the pillars of fraud control </a:t>
            </a:r>
            <a:r>
              <a:rPr lang="en-US" sz="3200" b="1" dirty="0" smtClean="0">
                <a:solidFill>
                  <a:srgbClr val="4E682D"/>
                </a:solidFill>
                <a:latin typeface="+mn-lt"/>
              </a:rPr>
              <a:t>success</a:t>
            </a:r>
            <a:endParaRPr lang="en-US" sz="3200" dirty="0">
              <a:latin typeface="+mn-lt"/>
            </a:endParaRPr>
          </a:p>
        </p:txBody>
      </p:sp>
      <p:sp>
        <p:nvSpPr>
          <p:cNvPr id="7" name="TextBox 6"/>
          <p:cNvSpPr txBox="1"/>
          <p:nvPr/>
        </p:nvSpPr>
        <p:spPr>
          <a:xfrm>
            <a:off x="139357" y="6426912"/>
            <a:ext cx="1475212" cy="307777"/>
          </a:xfrm>
          <a:prstGeom prst="rect">
            <a:avLst/>
          </a:prstGeom>
          <a:noFill/>
        </p:spPr>
        <p:txBody>
          <a:bodyPr wrap="none" rtlCol="0">
            <a:spAutoFit/>
          </a:bodyPr>
          <a:lstStyle/>
          <a:p>
            <a:r>
              <a:rPr lang="en-US" sz="1400" b="1" dirty="0" smtClean="0">
                <a:hlinkClick r:id="rId6" action="ppaction://hlinksldjump"/>
              </a:rPr>
              <a:t>Table of Contents</a:t>
            </a:r>
            <a:endParaRPr lang="en-US" sz="1400" b="1" dirty="0"/>
          </a:p>
        </p:txBody>
      </p:sp>
      <p:pic>
        <p:nvPicPr>
          <p:cNvPr id="3" name="slide3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838575" y="6040446"/>
            <a:ext cx="609600" cy="609600"/>
          </a:xfrm>
          <a:prstGeom prst="rect">
            <a:avLst/>
          </a:prstGeom>
        </p:spPr>
      </p:pic>
    </p:spTree>
    <p:extLst>
      <p:ext uri="{BB962C8B-B14F-4D97-AF65-F5344CB8AC3E}">
        <p14:creationId xmlns:p14="http://schemas.microsoft.com/office/powerpoint/2010/main" val="41856047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31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3E6"/>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13819" y="268940"/>
            <a:ext cx="4943286" cy="6330875"/>
          </a:xfrm>
          <a:prstGeom prst="rect">
            <a:avLst/>
          </a:prstGeom>
        </p:spPr>
      </p:pic>
      <p:sp>
        <p:nvSpPr>
          <p:cNvPr id="4" name="Rectangle 3"/>
          <p:cNvSpPr/>
          <p:nvPr/>
        </p:nvSpPr>
        <p:spPr>
          <a:xfrm>
            <a:off x="154771" y="2523591"/>
            <a:ext cx="3707225" cy="3093154"/>
          </a:xfrm>
          <a:prstGeom prst="rect">
            <a:avLst/>
          </a:prstGeom>
        </p:spPr>
        <p:txBody>
          <a:bodyPr wrap="square">
            <a:spAutoFit/>
          </a:bodyPr>
          <a:lstStyle/>
          <a:p>
            <a:pPr marL="285750" indent="-285750">
              <a:spcAft>
                <a:spcPts val="1800"/>
              </a:spcAft>
              <a:buFont typeface="Arial" panose="020B0604020202020204" pitchFamily="34" charset="0"/>
              <a:buChar char="•"/>
            </a:pPr>
            <a:r>
              <a:rPr lang="en-US" sz="2000" dirty="0" smtClean="0"/>
              <a:t>A more comprehensive discussion by John Haraburda on TruNumber Protect is in a new Black Swan Solution Guide: </a:t>
            </a:r>
          </a:p>
          <a:p>
            <a:pPr marL="285750" indent="-285750">
              <a:spcAft>
                <a:spcPts val="1800"/>
              </a:spcAft>
              <a:buFont typeface="Arial" panose="020B0604020202020204" pitchFamily="34" charset="0"/>
              <a:buChar char="•"/>
            </a:pPr>
            <a:r>
              <a:rPr lang="en-US" sz="2000" dirty="0" smtClean="0">
                <a:hlinkClick r:id="rId6"/>
              </a:rPr>
              <a:t>The Value of an Authoritative Cloud Database of Global Telephone Numbers in Fraud Blocking &amp; Business Analytics</a:t>
            </a:r>
            <a:r>
              <a:rPr lang="en-US" sz="2000" dirty="0" smtClean="0"/>
              <a:t> </a:t>
            </a:r>
            <a:endParaRPr lang="en-US" sz="2000" dirty="0"/>
          </a:p>
        </p:txBody>
      </p:sp>
      <p:sp>
        <p:nvSpPr>
          <p:cNvPr id="5" name="Title 4"/>
          <p:cNvSpPr>
            <a:spLocks noGrp="1"/>
          </p:cNvSpPr>
          <p:nvPr>
            <p:ph type="title"/>
          </p:nvPr>
        </p:nvSpPr>
        <p:spPr>
          <a:xfrm>
            <a:off x="154771" y="1289151"/>
            <a:ext cx="3707225" cy="799531"/>
          </a:xfrm>
        </p:spPr>
        <p:txBody>
          <a:bodyPr>
            <a:normAutofit/>
          </a:bodyPr>
          <a:lstStyle/>
          <a:p>
            <a:r>
              <a:rPr lang="en-US" sz="2400" b="1" dirty="0">
                <a:solidFill>
                  <a:srgbClr val="1D4453"/>
                </a:solidFill>
                <a:latin typeface="+mn-lt"/>
              </a:rPr>
              <a:t>Black Swan Solution Guide</a:t>
            </a:r>
            <a:br>
              <a:rPr lang="en-US" sz="2400" b="1" dirty="0">
                <a:solidFill>
                  <a:srgbClr val="1D4453"/>
                </a:solidFill>
                <a:latin typeface="+mn-lt"/>
              </a:rPr>
            </a:br>
            <a:r>
              <a:rPr lang="en-US" sz="2400" b="1" dirty="0">
                <a:solidFill>
                  <a:srgbClr val="1D4453"/>
                </a:solidFill>
                <a:latin typeface="+mn-lt"/>
              </a:rPr>
              <a:t>on Cloud </a:t>
            </a:r>
            <a:r>
              <a:rPr lang="en-US" sz="2400" b="1" dirty="0" smtClean="0">
                <a:solidFill>
                  <a:srgbClr val="1D4453"/>
                </a:solidFill>
                <a:latin typeface="+mn-lt"/>
              </a:rPr>
              <a:t>Database</a:t>
            </a:r>
            <a:endParaRPr lang="en-US" sz="2400" dirty="0">
              <a:latin typeface="+mn-lt"/>
            </a:endParaRPr>
          </a:p>
        </p:txBody>
      </p:sp>
      <p:sp>
        <p:nvSpPr>
          <p:cNvPr id="6" name="TextBox 5"/>
          <p:cNvSpPr txBox="1"/>
          <p:nvPr/>
        </p:nvSpPr>
        <p:spPr>
          <a:xfrm>
            <a:off x="139357" y="6426912"/>
            <a:ext cx="1475212" cy="307777"/>
          </a:xfrm>
          <a:prstGeom prst="rect">
            <a:avLst/>
          </a:prstGeom>
          <a:noFill/>
        </p:spPr>
        <p:txBody>
          <a:bodyPr wrap="none" rtlCol="0">
            <a:spAutoFit/>
          </a:bodyPr>
          <a:lstStyle/>
          <a:p>
            <a:r>
              <a:rPr lang="en-US" sz="1400" b="1" dirty="0" smtClean="0">
                <a:hlinkClick r:id="rId7" action="ppaction://hlinksldjump"/>
              </a:rPr>
              <a:t>Table of Contents</a:t>
            </a:r>
            <a:endParaRPr lang="en-US" sz="1400" b="1" dirty="0"/>
          </a:p>
        </p:txBody>
      </p:sp>
      <p:pic>
        <p:nvPicPr>
          <p:cNvPr id="3" name="slide3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252396" y="5971200"/>
            <a:ext cx="609600" cy="609600"/>
          </a:xfrm>
          <a:prstGeom prst="rect">
            <a:avLst/>
          </a:prstGeom>
        </p:spPr>
      </p:pic>
    </p:spTree>
    <p:extLst>
      <p:ext uri="{BB962C8B-B14F-4D97-AF65-F5344CB8AC3E}">
        <p14:creationId xmlns:p14="http://schemas.microsoft.com/office/powerpoint/2010/main" val="12107205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36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7E4DA"/>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7162" y="180682"/>
            <a:ext cx="3343469" cy="6246230"/>
          </a:xfrm>
          <a:prstGeom prst="rect">
            <a:avLst/>
          </a:prstGeom>
        </p:spPr>
      </p:pic>
      <p:sp>
        <p:nvSpPr>
          <p:cNvPr id="3" name="Rectangle 2"/>
          <p:cNvSpPr/>
          <p:nvPr/>
        </p:nvSpPr>
        <p:spPr>
          <a:xfrm>
            <a:off x="4017982" y="1264970"/>
            <a:ext cx="4572000" cy="3785652"/>
          </a:xfrm>
          <a:prstGeom prst="rect">
            <a:avLst/>
          </a:prstGeom>
        </p:spPr>
        <p:txBody>
          <a:bodyPr>
            <a:spAutoFit/>
          </a:bodyPr>
          <a:lstStyle/>
          <a:p>
            <a:pPr marL="285750" indent="-285750">
              <a:spcAft>
                <a:spcPts val="1800"/>
              </a:spcAft>
              <a:buFont typeface="Arial" panose="020B0604020202020204" pitchFamily="34" charset="0"/>
              <a:buChar char="•"/>
            </a:pPr>
            <a:r>
              <a:rPr lang="en-US" sz="2000" dirty="0" smtClean="0"/>
              <a:t>Expert: Arnd Baranowski, CEO </a:t>
            </a:r>
          </a:p>
          <a:p>
            <a:pPr marL="285750" indent="-285750">
              <a:spcAft>
                <a:spcPts val="1800"/>
              </a:spcAft>
              <a:buFont typeface="Arial" panose="020B0604020202020204" pitchFamily="34" charset="0"/>
              <a:buChar char="•"/>
            </a:pPr>
            <a:r>
              <a:rPr lang="en-US" sz="2000" dirty="0" smtClean="0"/>
              <a:t>Oculeus is headquartered in Frankfurt. </a:t>
            </a:r>
          </a:p>
          <a:p>
            <a:pPr marL="285750" indent="-285750">
              <a:spcAft>
                <a:spcPts val="1800"/>
              </a:spcAft>
              <a:buFont typeface="Arial" panose="020B0604020202020204" pitchFamily="34" charset="0"/>
              <a:buChar char="•"/>
            </a:pPr>
            <a:r>
              <a:rPr lang="en-US" sz="2000" dirty="0" smtClean="0"/>
              <a:t>Well-prepared for Coronavirus — international workers are used to working remotely. </a:t>
            </a:r>
          </a:p>
          <a:p>
            <a:pPr marL="285750" indent="-285750">
              <a:spcAft>
                <a:spcPts val="1800"/>
              </a:spcAft>
              <a:buFont typeface="Arial" panose="020B0604020202020204" pitchFamily="34" charset="0"/>
              <a:buChar char="•"/>
            </a:pPr>
            <a:r>
              <a:rPr lang="en-US" sz="2000" dirty="0" smtClean="0"/>
              <a:t>Across all telecom spheres, new business is in suspense mode. </a:t>
            </a:r>
          </a:p>
          <a:p>
            <a:pPr marL="285750" indent="-285750">
              <a:spcAft>
                <a:spcPts val="1800"/>
              </a:spcAft>
              <a:buFont typeface="Arial" panose="020B0604020202020204" pitchFamily="34" charset="0"/>
              <a:buChar char="•"/>
            </a:pPr>
            <a:r>
              <a:rPr lang="en-US" sz="2000" dirty="0" smtClean="0"/>
              <a:t>Fortunately Oculeus continues to do well serving its existing customers. </a:t>
            </a:r>
            <a:endParaRPr lang="en-US" sz="2000" dirty="0"/>
          </a:p>
        </p:txBody>
      </p:sp>
      <p:sp>
        <p:nvSpPr>
          <p:cNvPr id="4" name="Title 3"/>
          <p:cNvSpPr>
            <a:spLocks noGrp="1"/>
          </p:cNvSpPr>
          <p:nvPr>
            <p:ph type="title"/>
          </p:nvPr>
        </p:nvSpPr>
        <p:spPr>
          <a:xfrm>
            <a:off x="4252953" y="-60593"/>
            <a:ext cx="4654380" cy="1325563"/>
          </a:xfrm>
        </p:spPr>
        <p:txBody>
          <a:bodyPr>
            <a:normAutofit/>
          </a:bodyPr>
          <a:lstStyle/>
          <a:p>
            <a:r>
              <a:rPr lang="en-US" sz="3200" b="1" dirty="0">
                <a:latin typeface="+mn-lt"/>
              </a:rPr>
              <a:t>Oculeus </a:t>
            </a:r>
            <a:r>
              <a:rPr lang="en-US" sz="3200" b="1" dirty="0" smtClean="0">
                <a:latin typeface="+mn-lt"/>
              </a:rPr>
              <a:t>Introduction</a:t>
            </a:r>
            <a:endParaRPr lang="en-US" sz="3200" b="1" dirty="0">
              <a:latin typeface="+mn-lt"/>
            </a:endParaRPr>
          </a:p>
        </p:txBody>
      </p:sp>
      <p:sp>
        <p:nvSpPr>
          <p:cNvPr id="5" name="TextBox 4"/>
          <p:cNvSpPr txBox="1"/>
          <p:nvPr/>
        </p:nvSpPr>
        <p:spPr>
          <a:xfrm>
            <a:off x="139357" y="6426912"/>
            <a:ext cx="1475212" cy="307777"/>
          </a:xfrm>
          <a:prstGeom prst="rect">
            <a:avLst/>
          </a:prstGeom>
          <a:noFill/>
        </p:spPr>
        <p:txBody>
          <a:bodyPr wrap="none" rtlCol="0">
            <a:spAutoFit/>
          </a:bodyPr>
          <a:lstStyle/>
          <a:p>
            <a:r>
              <a:rPr lang="en-US" sz="1400" b="1" dirty="0" smtClean="0">
                <a:hlinkClick r:id="rId6" action="ppaction://hlinksldjump"/>
              </a:rPr>
              <a:t>Table of Contents</a:t>
            </a:r>
            <a:endParaRPr lang="en-US" sz="1400" b="1" dirty="0"/>
          </a:p>
        </p:txBody>
      </p:sp>
      <p:pic>
        <p:nvPicPr>
          <p:cNvPr id="6" name="slide3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52953" y="5971200"/>
            <a:ext cx="609600" cy="609600"/>
          </a:xfrm>
          <a:prstGeom prst="rect">
            <a:avLst/>
          </a:prstGeom>
        </p:spPr>
      </p:pic>
    </p:spTree>
    <p:extLst>
      <p:ext uri="{BB962C8B-B14F-4D97-AF65-F5344CB8AC3E}">
        <p14:creationId xmlns:p14="http://schemas.microsoft.com/office/powerpoint/2010/main" val="515122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96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1D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73115" y="1456047"/>
            <a:ext cx="4963309" cy="4345870"/>
          </a:xfrm>
          <a:prstGeom prst="rect">
            <a:avLst/>
          </a:prstGeom>
        </p:spPr>
      </p:pic>
      <p:sp>
        <p:nvSpPr>
          <p:cNvPr id="4" name="Rectangle 3"/>
          <p:cNvSpPr/>
          <p:nvPr/>
        </p:nvSpPr>
        <p:spPr>
          <a:xfrm>
            <a:off x="112956" y="1456047"/>
            <a:ext cx="3813585" cy="4616648"/>
          </a:xfrm>
          <a:prstGeom prst="rect">
            <a:avLst/>
          </a:prstGeom>
        </p:spPr>
        <p:txBody>
          <a:bodyPr wrap="square">
            <a:spAutoFit/>
          </a:bodyPr>
          <a:lstStyle/>
          <a:p>
            <a:pPr marL="285750" indent="-285750">
              <a:spcAft>
                <a:spcPts val="1800"/>
              </a:spcAft>
              <a:buFont typeface="Arial" panose="020B0604020202020204" pitchFamily="34" charset="0"/>
              <a:buChar char="•"/>
            </a:pPr>
            <a:r>
              <a:rPr lang="en-US" dirty="0" smtClean="0"/>
              <a:t>Oculeus is a pioneer in the use of signaling to detect IRSF &amp; Wangiri. </a:t>
            </a:r>
          </a:p>
          <a:p>
            <a:pPr marL="285750" indent="-285750">
              <a:spcAft>
                <a:spcPts val="1800"/>
              </a:spcAft>
              <a:buFont typeface="Arial" panose="020B0604020202020204" pitchFamily="34" charset="0"/>
              <a:buChar char="•"/>
            </a:pPr>
            <a:r>
              <a:rPr lang="en-US" dirty="0" smtClean="0"/>
              <a:t>Signaling allows us to get to “light speed” fast. </a:t>
            </a:r>
          </a:p>
          <a:p>
            <a:pPr marL="285750" indent="-285750">
              <a:spcAft>
                <a:spcPts val="1800"/>
              </a:spcAft>
              <a:buFont typeface="Arial" panose="020B0604020202020204" pitchFamily="34" charset="0"/>
              <a:buChar char="•"/>
            </a:pPr>
            <a:r>
              <a:rPr lang="en-US" dirty="0" smtClean="0"/>
              <a:t>Within milliseconds we can get time sequences and get really close to customers using telephony. </a:t>
            </a:r>
          </a:p>
          <a:p>
            <a:pPr marL="285750" indent="-285750">
              <a:spcAft>
                <a:spcPts val="1800"/>
              </a:spcAft>
              <a:buFont typeface="Arial" panose="020B0604020202020204" pitchFamily="34" charset="0"/>
              <a:buChar char="•"/>
            </a:pPr>
            <a:r>
              <a:rPr lang="en-US" dirty="0" smtClean="0"/>
              <a:t>Yet the solution preserves privacy because </a:t>
            </a:r>
            <a:r>
              <a:rPr lang="en-US" u="sng" dirty="0" smtClean="0"/>
              <a:t>only</a:t>
            </a:r>
            <a:r>
              <a:rPr lang="en-US" dirty="0" smtClean="0"/>
              <a:t> the signaling of anonymous users layer is seen by the Oculeus system. </a:t>
            </a:r>
          </a:p>
          <a:p>
            <a:pPr marL="285750" indent="-285750">
              <a:spcAft>
                <a:spcPts val="1800"/>
              </a:spcAft>
              <a:buFont typeface="Arial" panose="020B0604020202020204" pitchFamily="34" charset="0"/>
              <a:buChar char="•"/>
            </a:pPr>
            <a:r>
              <a:rPr lang="en-US" dirty="0" smtClean="0"/>
              <a:t>The same CDR info is available at call start or in the first milliseconds. </a:t>
            </a:r>
            <a:endParaRPr lang="en-US" dirty="0"/>
          </a:p>
        </p:txBody>
      </p:sp>
      <p:sp>
        <p:nvSpPr>
          <p:cNvPr id="5" name="Title 4"/>
          <p:cNvSpPr>
            <a:spLocks noGrp="1"/>
          </p:cNvSpPr>
          <p:nvPr>
            <p:ph type="title"/>
          </p:nvPr>
        </p:nvSpPr>
        <p:spPr/>
        <p:txBody>
          <a:bodyPr>
            <a:normAutofit fontScale="90000"/>
          </a:bodyPr>
          <a:lstStyle/>
          <a:p>
            <a:r>
              <a:rPr lang="en-US" sz="3600" b="1" dirty="0">
                <a:solidFill>
                  <a:srgbClr val="235678"/>
                </a:solidFill>
                <a:latin typeface="+mn-lt"/>
              </a:rPr>
              <a:t>The Value of Signaling </a:t>
            </a:r>
            <a:br>
              <a:rPr lang="en-US" sz="3600" b="1" dirty="0">
                <a:solidFill>
                  <a:srgbClr val="235678"/>
                </a:solidFill>
                <a:latin typeface="+mn-lt"/>
              </a:rPr>
            </a:br>
            <a:r>
              <a:rPr lang="en-US" sz="3600" b="1" dirty="0">
                <a:solidFill>
                  <a:srgbClr val="235678"/>
                </a:solidFill>
                <a:latin typeface="+mn-lt"/>
              </a:rPr>
              <a:t>in Fraud Detection</a:t>
            </a:r>
            <a:r>
              <a:rPr lang="en-US" b="1" dirty="0">
                <a:solidFill>
                  <a:srgbClr val="235678"/>
                </a:solidFill>
              </a:rPr>
              <a:t/>
            </a:r>
            <a:br>
              <a:rPr lang="en-US" b="1" dirty="0">
                <a:solidFill>
                  <a:srgbClr val="235678"/>
                </a:solidFill>
              </a:rPr>
            </a:br>
            <a:endParaRPr lang="en-US" dirty="0"/>
          </a:p>
        </p:txBody>
      </p:sp>
      <p:sp>
        <p:nvSpPr>
          <p:cNvPr id="6" name="TextBox 5"/>
          <p:cNvSpPr txBox="1"/>
          <p:nvPr/>
        </p:nvSpPr>
        <p:spPr>
          <a:xfrm>
            <a:off x="139357" y="6426912"/>
            <a:ext cx="1475212" cy="307777"/>
          </a:xfrm>
          <a:prstGeom prst="rect">
            <a:avLst/>
          </a:prstGeom>
          <a:noFill/>
        </p:spPr>
        <p:txBody>
          <a:bodyPr wrap="none" rtlCol="0">
            <a:spAutoFit/>
          </a:bodyPr>
          <a:lstStyle/>
          <a:p>
            <a:r>
              <a:rPr lang="en-US" sz="1400" b="1" dirty="0" smtClean="0">
                <a:hlinkClick r:id="rId6" action="ppaction://hlinksldjump"/>
              </a:rPr>
              <a:t>Table of Contents</a:t>
            </a:r>
            <a:endParaRPr lang="en-US" sz="1400" b="1" dirty="0"/>
          </a:p>
        </p:txBody>
      </p:sp>
      <p:pic>
        <p:nvPicPr>
          <p:cNvPr id="3" name="slide3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962400" y="5971200"/>
            <a:ext cx="609600" cy="609600"/>
          </a:xfrm>
          <a:prstGeom prst="rect">
            <a:avLst/>
          </a:prstGeom>
        </p:spPr>
      </p:pic>
    </p:spTree>
    <p:extLst>
      <p:ext uri="{BB962C8B-B14F-4D97-AF65-F5344CB8AC3E}">
        <p14:creationId xmlns:p14="http://schemas.microsoft.com/office/powerpoint/2010/main" val="14759063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17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DFE8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73033" y="1167114"/>
            <a:ext cx="5560764" cy="4355381"/>
          </a:xfrm>
          <a:prstGeom prst="rect">
            <a:avLst/>
          </a:prstGeom>
        </p:spPr>
      </p:pic>
      <p:sp>
        <p:nvSpPr>
          <p:cNvPr id="3" name="Rectangle 2"/>
          <p:cNvSpPr/>
          <p:nvPr/>
        </p:nvSpPr>
        <p:spPr>
          <a:xfrm>
            <a:off x="-1" y="1167114"/>
            <a:ext cx="3473033" cy="4939814"/>
          </a:xfrm>
          <a:prstGeom prst="rect">
            <a:avLst/>
          </a:prstGeom>
        </p:spPr>
        <p:txBody>
          <a:bodyPr wrap="square">
            <a:spAutoFit/>
          </a:bodyPr>
          <a:lstStyle/>
          <a:p>
            <a:pPr marL="285750" indent="-285750">
              <a:spcAft>
                <a:spcPts val="1800"/>
              </a:spcAft>
              <a:buFont typeface="Arial" panose="020B0604020202020204" pitchFamily="34" charset="0"/>
              <a:buChar char="•"/>
            </a:pPr>
            <a:r>
              <a:rPr lang="en-US" dirty="0" smtClean="0"/>
              <a:t>Certain companies focus on Machine Learning/AI ignoring what’s already there.  Others continue with their existing systems. </a:t>
            </a:r>
          </a:p>
          <a:p>
            <a:pPr marL="285750" indent="-285750">
              <a:spcAft>
                <a:spcPts val="1800"/>
              </a:spcAft>
              <a:buFont typeface="Arial" panose="020B0604020202020204" pitchFamily="34" charset="0"/>
              <a:buChar char="•"/>
            </a:pPr>
            <a:r>
              <a:rPr lang="en-US" dirty="0" smtClean="0"/>
              <a:t>Actually, all the systems on the market incorporate some form of artificial intelligence — that’s what automation is about. </a:t>
            </a:r>
          </a:p>
          <a:p>
            <a:pPr marL="285750" indent="-285750">
              <a:spcAft>
                <a:spcPts val="1800"/>
              </a:spcAft>
              <a:buFont typeface="Arial" panose="020B0604020202020204" pitchFamily="34" charset="0"/>
              <a:buChar char="•"/>
            </a:pPr>
            <a:r>
              <a:rPr lang="en-US" dirty="0" smtClean="0"/>
              <a:t>We are focused on combining old and new technologies to achieve the best results. </a:t>
            </a:r>
          </a:p>
          <a:p>
            <a:pPr marL="285750" indent="-285750">
              <a:spcAft>
                <a:spcPts val="1800"/>
              </a:spcAft>
              <a:buFont typeface="Arial" panose="020B0604020202020204" pitchFamily="34" charset="0"/>
              <a:buChar char="•"/>
            </a:pPr>
            <a:r>
              <a:rPr lang="en-US" dirty="0" smtClean="0"/>
              <a:t>So we don‘t need to abandon existing achievements on the way to only machine learning. </a:t>
            </a:r>
          </a:p>
        </p:txBody>
      </p:sp>
      <p:sp>
        <p:nvSpPr>
          <p:cNvPr id="4" name="Rectangle 3"/>
          <p:cNvSpPr/>
          <p:nvPr/>
        </p:nvSpPr>
        <p:spPr>
          <a:xfrm>
            <a:off x="4339106" y="5659937"/>
            <a:ext cx="4572000" cy="646331"/>
          </a:xfrm>
          <a:prstGeom prst="rect">
            <a:avLst/>
          </a:prstGeom>
        </p:spPr>
        <p:txBody>
          <a:bodyPr>
            <a:spAutoFit/>
          </a:bodyPr>
          <a:lstStyle/>
          <a:p>
            <a:pPr marL="285750" indent="-285750">
              <a:spcAft>
                <a:spcPts val="1800"/>
              </a:spcAft>
              <a:buFont typeface="Arial" panose="020B0604020202020204" pitchFamily="34" charset="0"/>
              <a:buChar char="•"/>
            </a:pPr>
            <a:r>
              <a:rPr lang="en-US" dirty="0" smtClean="0"/>
              <a:t>We think this is the most flexible way to configure systems as desired. </a:t>
            </a:r>
            <a:endParaRPr lang="en-US" dirty="0"/>
          </a:p>
        </p:txBody>
      </p:sp>
      <p:sp>
        <p:nvSpPr>
          <p:cNvPr id="6" name="Title 5"/>
          <p:cNvSpPr>
            <a:spLocks noGrp="1"/>
          </p:cNvSpPr>
          <p:nvPr>
            <p:ph type="title"/>
          </p:nvPr>
        </p:nvSpPr>
        <p:spPr>
          <a:xfrm>
            <a:off x="628650" y="365126"/>
            <a:ext cx="7886700" cy="540721"/>
          </a:xfrm>
        </p:spPr>
        <p:txBody>
          <a:bodyPr>
            <a:normAutofit/>
          </a:bodyPr>
          <a:lstStyle/>
          <a:p>
            <a:r>
              <a:rPr lang="en-US" sz="2800" b="1" dirty="0">
                <a:solidFill>
                  <a:srgbClr val="071637"/>
                </a:solidFill>
                <a:latin typeface="+mn-lt"/>
              </a:rPr>
              <a:t>Oculeus Fuses Old &amp; New Software </a:t>
            </a:r>
            <a:r>
              <a:rPr lang="en-US" sz="2800" b="1" dirty="0" smtClean="0">
                <a:solidFill>
                  <a:srgbClr val="071637"/>
                </a:solidFill>
                <a:latin typeface="+mn-lt"/>
              </a:rPr>
              <a:t>Achievements</a:t>
            </a:r>
            <a:endParaRPr lang="en-US" sz="2800" dirty="0">
              <a:latin typeface="+mn-lt"/>
            </a:endParaRPr>
          </a:p>
        </p:txBody>
      </p:sp>
      <p:sp>
        <p:nvSpPr>
          <p:cNvPr id="7" name="TextBox 6"/>
          <p:cNvSpPr txBox="1"/>
          <p:nvPr/>
        </p:nvSpPr>
        <p:spPr>
          <a:xfrm>
            <a:off x="139357" y="6426912"/>
            <a:ext cx="1475212" cy="307777"/>
          </a:xfrm>
          <a:prstGeom prst="rect">
            <a:avLst/>
          </a:prstGeom>
          <a:noFill/>
        </p:spPr>
        <p:txBody>
          <a:bodyPr wrap="none" rtlCol="0">
            <a:spAutoFit/>
          </a:bodyPr>
          <a:lstStyle/>
          <a:p>
            <a:r>
              <a:rPr lang="en-US" sz="1400" b="1" dirty="0" smtClean="0">
                <a:hlinkClick r:id="rId6" action="ppaction://hlinksldjump"/>
              </a:rPr>
              <a:t>Table of Contents</a:t>
            </a:r>
            <a:endParaRPr lang="en-US" sz="1400" b="1" dirty="0"/>
          </a:p>
        </p:txBody>
      </p:sp>
      <p:pic>
        <p:nvPicPr>
          <p:cNvPr id="5" name="slide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729506" y="6106928"/>
            <a:ext cx="609600" cy="609600"/>
          </a:xfrm>
          <a:prstGeom prst="rect">
            <a:avLst/>
          </a:prstGeom>
        </p:spPr>
      </p:pic>
    </p:spTree>
    <p:extLst>
      <p:ext uri="{BB962C8B-B14F-4D97-AF65-F5344CB8AC3E}">
        <p14:creationId xmlns:p14="http://schemas.microsoft.com/office/powerpoint/2010/main" val="38563683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698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F5"/>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4169" y="391676"/>
            <a:ext cx="5201576" cy="4937154"/>
          </a:xfrm>
          <a:prstGeom prst="rect">
            <a:avLst/>
          </a:prstGeom>
        </p:spPr>
      </p:pic>
      <p:sp>
        <p:nvSpPr>
          <p:cNvPr id="4" name="Rectangle 3"/>
          <p:cNvSpPr/>
          <p:nvPr/>
        </p:nvSpPr>
        <p:spPr>
          <a:xfrm>
            <a:off x="0" y="1112291"/>
            <a:ext cx="3874168" cy="5139869"/>
          </a:xfrm>
          <a:prstGeom prst="rect">
            <a:avLst/>
          </a:prstGeom>
        </p:spPr>
        <p:txBody>
          <a:bodyPr wrap="square">
            <a:spAutoFit/>
          </a:bodyPr>
          <a:lstStyle/>
          <a:p>
            <a:pPr marL="285750" indent="-285750">
              <a:spcAft>
                <a:spcPts val="1200"/>
              </a:spcAft>
              <a:buFont typeface="Arial" panose="020B0604020202020204" pitchFamily="34" charset="0"/>
              <a:buChar char="•"/>
            </a:pPr>
            <a:r>
              <a:rPr lang="en-US" dirty="0" smtClean="0"/>
              <a:t>In countries like Germany &amp; USA the </a:t>
            </a:r>
            <a:r>
              <a:rPr lang="en-US" u="sng" dirty="0" smtClean="0"/>
              <a:t>enterprise</a:t>
            </a:r>
            <a:r>
              <a:rPr lang="en-US" dirty="0" smtClean="0"/>
              <a:t> is ultimately responsible for taking Wangiri and IRSF losses.</a:t>
            </a:r>
          </a:p>
          <a:p>
            <a:pPr marL="285750" indent="-285750">
              <a:spcAft>
                <a:spcPts val="1200"/>
              </a:spcAft>
              <a:buFont typeface="Arial" panose="020B0604020202020204" pitchFamily="34" charset="0"/>
              <a:buChar char="•"/>
            </a:pPr>
            <a:r>
              <a:rPr lang="en-US" dirty="0" smtClean="0"/>
              <a:t>Oculeus now intercepts signaling direct from the enterprise PBXs where the fraud originates. </a:t>
            </a:r>
          </a:p>
          <a:p>
            <a:pPr marL="285750" indent="-285750">
              <a:spcAft>
                <a:spcPts val="1200"/>
              </a:spcAft>
              <a:buFont typeface="Arial" panose="020B0604020202020204" pitchFamily="34" charset="0"/>
              <a:buChar char="•"/>
            </a:pPr>
            <a:r>
              <a:rPr lang="en-US" dirty="0" smtClean="0"/>
              <a:t>This is a core technology developed over several years in our Oculeus Protect customer-centric system. </a:t>
            </a:r>
          </a:p>
          <a:p>
            <a:pPr marL="285750" indent="-285750">
              <a:spcAft>
                <a:spcPts val="1200"/>
              </a:spcAft>
              <a:buFont typeface="Arial" panose="020B0604020202020204" pitchFamily="34" charset="0"/>
              <a:buChar char="•"/>
            </a:pPr>
            <a:r>
              <a:rPr lang="en-US" dirty="0" smtClean="0"/>
              <a:t>Checking every call for fraud within 10 -- 100 milliseconds, it figures out if the call was 1) made by the PBX owner; 2) injected by a fraudster; or 3) the result of a Wangiri attack. </a:t>
            </a:r>
          </a:p>
          <a:p>
            <a:pPr marL="285750" indent="-285750">
              <a:spcAft>
                <a:spcPts val="1200"/>
              </a:spcAft>
              <a:buFont typeface="Arial" panose="020B0604020202020204" pitchFamily="34" charset="0"/>
              <a:buChar char="•"/>
            </a:pPr>
            <a:r>
              <a:rPr lang="en-US" dirty="0" smtClean="0"/>
              <a:t>The phone caller will not even know the check is being performed. </a:t>
            </a:r>
          </a:p>
        </p:txBody>
      </p:sp>
      <p:sp>
        <p:nvSpPr>
          <p:cNvPr id="5" name="Rectangle 4"/>
          <p:cNvSpPr/>
          <p:nvPr/>
        </p:nvSpPr>
        <p:spPr>
          <a:xfrm>
            <a:off x="4290931" y="5381923"/>
            <a:ext cx="4572000" cy="923330"/>
          </a:xfrm>
          <a:prstGeom prst="rect">
            <a:avLst/>
          </a:prstGeom>
        </p:spPr>
        <p:txBody>
          <a:bodyPr>
            <a:spAutoFit/>
          </a:bodyPr>
          <a:lstStyle/>
          <a:p>
            <a:pPr marL="285750" indent="-285750">
              <a:spcAft>
                <a:spcPts val="1200"/>
              </a:spcAft>
              <a:buFont typeface="Arial" panose="020B0604020202020204" pitchFamily="34" charset="0"/>
              <a:buChar char="•"/>
            </a:pPr>
            <a:r>
              <a:rPr lang="en-US" dirty="0" smtClean="0"/>
              <a:t>The decision to block the call is made by the system incorporating AI, machine learning, and other advanced algorithms. </a:t>
            </a:r>
            <a:endParaRPr lang="en-US" dirty="0"/>
          </a:p>
        </p:txBody>
      </p:sp>
      <p:sp>
        <p:nvSpPr>
          <p:cNvPr id="6" name="Title 5"/>
          <p:cNvSpPr>
            <a:spLocks noGrp="1"/>
          </p:cNvSpPr>
          <p:nvPr>
            <p:ph type="title"/>
          </p:nvPr>
        </p:nvSpPr>
        <p:spPr>
          <a:xfrm>
            <a:off x="152400" y="48776"/>
            <a:ext cx="7886700" cy="1325563"/>
          </a:xfrm>
        </p:spPr>
        <p:txBody>
          <a:bodyPr>
            <a:normAutofit/>
          </a:bodyPr>
          <a:lstStyle/>
          <a:p>
            <a:r>
              <a:rPr lang="en-US" sz="2800" b="1" dirty="0">
                <a:solidFill>
                  <a:srgbClr val="006291"/>
                </a:solidFill>
                <a:latin typeface="+mn-lt"/>
              </a:rPr>
              <a:t>Stopping Wangiri at the </a:t>
            </a:r>
            <a:br>
              <a:rPr lang="en-US" sz="2800" b="1" dirty="0">
                <a:solidFill>
                  <a:srgbClr val="006291"/>
                </a:solidFill>
                <a:latin typeface="+mn-lt"/>
              </a:rPr>
            </a:br>
            <a:r>
              <a:rPr lang="en-US" sz="2800" b="1" dirty="0">
                <a:solidFill>
                  <a:srgbClr val="006291"/>
                </a:solidFill>
                <a:latin typeface="+mn-lt"/>
              </a:rPr>
              <a:t>Enterprise </a:t>
            </a:r>
            <a:r>
              <a:rPr lang="en-US" sz="2800" b="1" dirty="0" smtClean="0">
                <a:solidFill>
                  <a:srgbClr val="006291"/>
                </a:solidFill>
                <a:latin typeface="+mn-lt"/>
              </a:rPr>
              <a:t>PBX</a:t>
            </a:r>
            <a:endParaRPr lang="en-US" sz="2800" dirty="0">
              <a:latin typeface="+mn-lt"/>
            </a:endParaRPr>
          </a:p>
        </p:txBody>
      </p:sp>
      <p:sp>
        <p:nvSpPr>
          <p:cNvPr id="7" name="TextBox 6"/>
          <p:cNvSpPr txBox="1"/>
          <p:nvPr/>
        </p:nvSpPr>
        <p:spPr>
          <a:xfrm>
            <a:off x="139357" y="6426912"/>
            <a:ext cx="1475212" cy="307777"/>
          </a:xfrm>
          <a:prstGeom prst="rect">
            <a:avLst/>
          </a:prstGeom>
          <a:noFill/>
        </p:spPr>
        <p:txBody>
          <a:bodyPr wrap="none" rtlCol="0">
            <a:spAutoFit/>
          </a:bodyPr>
          <a:lstStyle/>
          <a:p>
            <a:r>
              <a:rPr lang="en-US" sz="1400" b="1" dirty="0" smtClean="0">
                <a:hlinkClick r:id="rId6" action="ppaction://hlinksldjump"/>
              </a:rPr>
              <a:t>Table of Contents</a:t>
            </a:r>
            <a:endParaRPr lang="en-US" sz="1400" b="1" dirty="0"/>
          </a:p>
        </p:txBody>
      </p:sp>
      <p:pic>
        <p:nvPicPr>
          <p:cNvPr id="3" name="slide3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874168" y="6006837"/>
            <a:ext cx="609600" cy="609600"/>
          </a:xfrm>
          <a:prstGeom prst="rect">
            <a:avLst/>
          </a:prstGeom>
        </p:spPr>
      </p:pic>
    </p:spTree>
    <p:extLst>
      <p:ext uri="{BB962C8B-B14F-4D97-AF65-F5344CB8AC3E}">
        <p14:creationId xmlns:p14="http://schemas.microsoft.com/office/powerpoint/2010/main" val="23423265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37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Rectangle 1"/>
          <p:cNvSpPr/>
          <p:nvPr/>
        </p:nvSpPr>
        <p:spPr>
          <a:xfrm>
            <a:off x="239570" y="1780938"/>
            <a:ext cx="3743382" cy="4170372"/>
          </a:xfrm>
          <a:prstGeom prst="rect">
            <a:avLst/>
          </a:prstGeom>
        </p:spPr>
        <p:txBody>
          <a:bodyPr wrap="square">
            <a:spAutoFit/>
          </a:bodyPr>
          <a:lstStyle/>
          <a:p>
            <a:pPr marL="285750" indent="-285750">
              <a:spcAft>
                <a:spcPts val="1800"/>
              </a:spcAft>
              <a:buFont typeface="Arial" panose="020B0604020202020204" pitchFamily="34" charset="0"/>
              <a:buChar char="•"/>
            </a:pPr>
            <a:r>
              <a:rPr lang="en-US" sz="2000" dirty="0" smtClean="0"/>
              <a:t>Isn‘t money better spent on networks and customer support? </a:t>
            </a:r>
          </a:p>
          <a:p>
            <a:pPr marL="285750" indent="-285750">
              <a:spcAft>
                <a:spcPts val="1800"/>
              </a:spcAft>
              <a:buFont typeface="Arial" panose="020B0604020202020204" pitchFamily="34" charset="0"/>
              <a:buChar char="•"/>
            </a:pPr>
            <a:r>
              <a:rPr lang="en-US" sz="2000" dirty="0" smtClean="0"/>
              <a:t>No, ensuring a high quality of service is of great value, but it’s often not fully appreciated. </a:t>
            </a:r>
          </a:p>
          <a:p>
            <a:pPr marL="285750" indent="-285750">
              <a:spcAft>
                <a:spcPts val="1800"/>
              </a:spcAft>
              <a:buFont typeface="Arial" panose="020B0604020202020204" pitchFamily="34" charset="0"/>
              <a:buChar char="•"/>
            </a:pPr>
            <a:r>
              <a:rPr lang="en-US" sz="2000" dirty="0" smtClean="0"/>
              <a:t>Voice/SMS fraud damages the telecom voice brand and its revenue. </a:t>
            </a:r>
          </a:p>
          <a:p>
            <a:pPr marL="285750" indent="-285750">
              <a:spcAft>
                <a:spcPts val="1800"/>
              </a:spcAft>
              <a:buFont typeface="Arial" panose="020B0604020202020204" pitchFamily="34" charset="0"/>
              <a:buChar char="•"/>
            </a:pPr>
            <a:r>
              <a:rPr lang="en-US" sz="2000" dirty="0" smtClean="0"/>
              <a:t>Fraud control guards the voice telephony brand. </a:t>
            </a:r>
            <a:endParaRPr lang="en-US" sz="20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0731" y="158556"/>
            <a:ext cx="4457700" cy="6429375"/>
          </a:xfrm>
          <a:prstGeom prst="rect">
            <a:avLst/>
          </a:prstGeom>
        </p:spPr>
      </p:pic>
      <p:sp>
        <p:nvSpPr>
          <p:cNvPr id="5" name="Title 4"/>
          <p:cNvSpPr>
            <a:spLocks noGrp="1"/>
          </p:cNvSpPr>
          <p:nvPr>
            <p:ph type="title"/>
          </p:nvPr>
        </p:nvSpPr>
        <p:spPr>
          <a:xfrm>
            <a:off x="239570" y="429087"/>
            <a:ext cx="4211161" cy="1325563"/>
          </a:xfrm>
        </p:spPr>
        <p:txBody>
          <a:bodyPr>
            <a:noAutofit/>
          </a:bodyPr>
          <a:lstStyle/>
          <a:p>
            <a:r>
              <a:rPr lang="en-US" sz="3200" b="1" dirty="0">
                <a:solidFill>
                  <a:srgbClr val="000000"/>
                </a:solidFill>
                <a:latin typeface="+mn-lt"/>
              </a:rPr>
              <a:t>Why Invest Heavily in </a:t>
            </a:r>
            <a:br>
              <a:rPr lang="en-US" sz="3200" b="1" dirty="0">
                <a:solidFill>
                  <a:srgbClr val="000000"/>
                </a:solidFill>
                <a:latin typeface="+mn-lt"/>
              </a:rPr>
            </a:br>
            <a:r>
              <a:rPr lang="en-US" sz="3200" b="1" dirty="0">
                <a:solidFill>
                  <a:srgbClr val="000000"/>
                </a:solidFill>
                <a:latin typeface="+mn-lt"/>
              </a:rPr>
              <a:t>Telecom Fraud Control?</a:t>
            </a:r>
            <a:br>
              <a:rPr lang="en-US" sz="3200" b="1" dirty="0">
                <a:solidFill>
                  <a:srgbClr val="000000"/>
                </a:solidFill>
                <a:latin typeface="+mn-lt"/>
              </a:rPr>
            </a:br>
            <a:endParaRPr lang="en-US" sz="3200" dirty="0">
              <a:latin typeface="+mn-lt"/>
            </a:endParaRPr>
          </a:p>
        </p:txBody>
      </p:sp>
      <p:sp>
        <p:nvSpPr>
          <p:cNvPr id="6" name="TextBox 5"/>
          <p:cNvSpPr txBox="1"/>
          <p:nvPr/>
        </p:nvSpPr>
        <p:spPr>
          <a:xfrm>
            <a:off x="139357" y="6426912"/>
            <a:ext cx="1475212" cy="307777"/>
          </a:xfrm>
          <a:prstGeom prst="rect">
            <a:avLst/>
          </a:prstGeom>
          <a:noFill/>
        </p:spPr>
        <p:txBody>
          <a:bodyPr wrap="none" rtlCol="0">
            <a:spAutoFit/>
          </a:bodyPr>
          <a:lstStyle/>
          <a:p>
            <a:r>
              <a:rPr lang="en-US" sz="1400" b="1" dirty="0" smtClean="0">
                <a:hlinkClick r:id="rId6" action="ppaction://hlinksldjump"/>
              </a:rPr>
              <a:t>Table of Contents</a:t>
            </a:r>
            <a:endParaRPr lang="en-US" sz="1400" b="1" dirty="0"/>
          </a:p>
        </p:txBody>
      </p:sp>
      <p:pic>
        <p:nvPicPr>
          <p:cNvPr id="3" name="slide0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678152" y="6122112"/>
            <a:ext cx="609600" cy="609600"/>
          </a:xfrm>
          <a:prstGeom prst="rect">
            <a:avLst/>
          </a:prstGeom>
        </p:spPr>
      </p:pic>
    </p:spTree>
    <p:extLst>
      <p:ext uri="{BB962C8B-B14F-4D97-AF65-F5344CB8AC3E}">
        <p14:creationId xmlns:p14="http://schemas.microsoft.com/office/powerpoint/2010/main" val="30027104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44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ECF5E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84621" y="754711"/>
            <a:ext cx="5778686" cy="4028173"/>
          </a:xfrm>
          <a:prstGeom prst="rect">
            <a:avLst/>
          </a:prstGeom>
        </p:spPr>
      </p:pic>
      <p:sp>
        <p:nvSpPr>
          <p:cNvPr id="5" name="Rectangle 1"/>
          <p:cNvSpPr>
            <a:spLocks noChangeArrowheads="1"/>
          </p:cNvSpPr>
          <p:nvPr/>
        </p:nvSpPr>
        <p:spPr bwMode="auto">
          <a:xfrm>
            <a:off x="77000" y="1016321"/>
            <a:ext cx="3284621"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ts val="1200"/>
              </a:spcAft>
              <a:buClrTx/>
              <a:buSzTx/>
              <a:buFont typeface="Arial" panose="020B0604020202020204" pitchFamily="34" charset="0"/>
              <a:buChar char="•"/>
              <a:tabLst/>
            </a:pPr>
            <a:r>
              <a:rPr kumimoji="0" lang="en-US" altLang="en-US" sz="1600" b="0" i="0" u="none" strike="noStrike" cap="none" normalizeH="0" baseline="0" dirty="0" smtClean="0">
                <a:ln>
                  <a:noFill/>
                </a:ln>
                <a:solidFill>
                  <a:schemeClr val="tx1"/>
                </a:solidFill>
                <a:effectLst/>
                <a:latin typeface="Arial" panose="020B0604020202020204" pitchFamily="34" charset="0"/>
              </a:rPr>
              <a:t>Carriers can offer PBX protection as a paid-for value-added service to</a:t>
            </a:r>
            <a:br>
              <a:rPr kumimoji="0" lang="en-US" altLang="en-US" sz="1600" b="0" i="0" u="none" strike="noStrike" cap="none" normalizeH="0" baseline="0" dirty="0" smtClean="0">
                <a:ln>
                  <a:noFill/>
                </a:ln>
                <a:solidFill>
                  <a:schemeClr val="tx1"/>
                </a:solidFill>
                <a:effectLst/>
                <a:latin typeface="Arial" panose="020B0604020202020204" pitchFamily="34" charset="0"/>
              </a:rPr>
            </a:br>
            <a:r>
              <a:rPr kumimoji="0" lang="en-US" altLang="en-US" sz="1600" b="0" i="0" u="none" strike="noStrike" cap="none" normalizeH="0" baseline="0" dirty="0" smtClean="0">
                <a:ln>
                  <a:noFill/>
                </a:ln>
                <a:solidFill>
                  <a:schemeClr val="tx1"/>
                </a:solidFill>
                <a:effectLst/>
                <a:latin typeface="Arial" panose="020B0604020202020204" pitchFamily="34" charset="0"/>
              </a:rPr>
              <a:t>their customers.</a:t>
            </a:r>
          </a:p>
          <a:p>
            <a:pPr marL="285750" marR="0" lvl="0" indent="-285750" algn="l" defTabSz="914400" rtl="0" eaLnBrk="0" fontAlgn="base" latinLnBrk="0" hangingPunct="0">
              <a:lnSpc>
                <a:spcPct val="100000"/>
              </a:lnSpc>
              <a:spcBef>
                <a:spcPct val="0"/>
              </a:spcBef>
              <a:spcAft>
                <a:spcPts val="1200"/>
              </a:spcAft>
              <a:buClrTx/>
              <a:buSzTx/>
              <a:buFont typeface="Arial" panose="020B0604020202020204" pitchFamily="34" charset="0"/>
              <a:buChar char="•"/>
              <a:tabLst/>
            </a:pPr>
            <a:r>
              <a:rPr kumimoji="0" lang="en-US" altLang="en-US" sz="1600" b="0" i="0" u="none" strike="noStrike" cap="none" normalizeH="0" baseline="0" dirty="0" smtClean="0">
                <a:ln>
                  <a:noFill/>
                </a:ln>
                <a:solidFill>
                  <a:schemeClr val="tx1"/>
                </a:solidFill>
                <a:effectLst/>
                <a:latin typeface="Arial" panose="020B0604020202020204" pitchFamily="34" charset="0"/>
              </a:rPr>
              <a:t>Service</a:t>
            </a:r>
            <a:r>
              <a:rPr kumimoji="0" lang="en-US" altLang="en-US" sz="1600" b="0" i="0" u="none" strike="noStrike" cap="none" normalizeH="0" dirty="0" smtClean="0">
                <a:ln>
                  <a:noFill/>
                </a:ln>
                <a:solidFill>
                  <a:schemeClr val="tx1"/>
                </a:solidFill>
                <a:effectLst/>
                <a:latin typeface="Arial" panose="020B0604020202020204" pitchFamily="34" charset="0"/>
              </a:rPr>
              <a:t> is offered at a low, </a:t>
            </a:r>
            <a:r>
              <a:rPr kumimoji="0" lang="en-US" altLang="en-US" sz="1600" b="0" i="0" u="none" strike="noStrike" cap="none" normalizeH="0" baseline="0" dirty="0" smtClean="0">
                <a:ln>
                  <a:noFill/>
                </a:ln>
                <a:solidFill>
                  <a:schemeClr val="tx1"/>
                </a:solidFill>
                <a:effectLst/>
                <a:latin typeface="Arial" panose="020B0604020202020204" pitchFamily="34" charset="0"/>
              </a:rPr>
              <a:t>no-brainer fee to customer. </a:t>
            </a:r>
          </a:p>
          <a:p>
            <a:pPr marL="285750" marR="0" lvl="0" indent="-285750" algn="l" defTabSz="914400" rtl="0" eaLnBrk="0" fontAlgn="base" latinLnBrk="0" hangingPunct="0">
              <a:lnSpc>
                <a:spcPct val="100000"/>
              </a:lnSpc>
              <a:spcBef>
                <a:spcPct val="0"/>
              </a:spcBef>
              <a:spcAft>
                <a:spcPts val="1200"/>
              </a:spcAft>
              <a:buClrTx/>
              <a:buSzTx/>
              <a:buFont typeface="Arial" panose="020B0604020202020204" pitchFamily="34" charset="0"/>
              <a:buChar char="•"/>
              <a:tabLst/>
            </a:pPr>
            <a:r>
              <a:rPr kumimoji="0" lang="en-US" altLang="en-US" sz="1600" b="0" i="0" u="none" strike="noStrike" cap="none" normalizeH="0" baseline="0" dirty="0" smtClean="0">
                <a:ln>
                  <a:noFill/>
                </a:ln>
                <a:solidFill>
                  <a:schemeClr val="tx1"/>
                </a:solidFill>
                <a:effectLst/>
                <a:latin typeface="Arial" panose="020B0604020202020204" pitchFamily="34" charset="0"/>
              </a:rPr>
              <a:t>The service is offered as additional insurance. </a:t>
            </a:r>
          </a:p>
          <a:p>
            <a:pPr marL="285750" marR="0" lvl="0" indent="-285750" algn="l" defTabSz="914400" rtl="0" eaLnBrk="0" fontAlgn="base" latinLnBrk="0" hangingPunct="0">
              <a:lnSpc>
                <a:spcPct val="100000"/>
              </a:lnSpc>
              <a:spcBef>
                <a:spcPct val="0"/>
              </a:spcBef>
              <a:spcAft>
                <a:spcPts val="1200"/>
              </a:spcAft>
              <a:buClrTx/>
              <a:buSzTx/>
              <a:buFont typeface="Arial" panose="020B0604020202020204" pitchFamily="34" charset="0"/>
              <a:buChar char="•"/>
              <a:tabLst/>
            </a:pPr>
            <a:r>
              <a:rPr kumimoji="0" lang="en-US" altLang="en-US" sz="1600" b="0" i="0" u="none" strike="noStrike" cap="none" normalizeH="0" baseline="0" dirty="0" smtClean="0">
                <a:ln>
                  <a:noFill/>
                </a:ln>
                <a:solidFill>
                  <a:schemeClr val="tx1"/>
                </a:solidFill>
                <a:effectLst/>
                <a:latin typeface="Arial" panose="020B0604020202020204" pitchFamily="34" charset="0"/>
              </a:rPr>
              <a:t>The fees vary from $5/month for a small firm, $25 for a medium-sized firm, and $50 to $100 for</a:t>
            </a:r>
            <a:br>
              <a:rPr kumimoji="0" lang="en-US" altLang="en-US" sz="1600" b="0" i="0" u="none" strike="noStrike" cap="none" normalizeH="0" baseline="0" dirty="0" smtClean="0">
                <a:ln>
                  <a:noFill/>
                </a:ln>
                <a:solidFill>
                  <a:schemeClr val="tx1"/>
                </a:solidFill>
                <a:effectLst/>
                <a:latin typeface="Arial" panose="020B0604020202020204" pitchFamily="34" charset="0"/>
              </a:rPr>
            </a:br>
            <a:r>
              <a:rPr kumimoji="0" lang="en-US" altLang="en-US" sz="1600" b="0" i="0" u="none" strike="noStrike" cap="none" normalizeH="0" baseline="0" dirty="0" smtClean="0">
                <a:ln>
                  <a:noFill/>
                </a:ln>
                <a:solidFill>
                  <a:schemeClr val="tx1"/>
                </a:solidFill>
                <a:effectLst/>
                <a:latin typeface="Arial" panose="020B0604020202020204" pitchFamily="34" charset="0"/>
              </a:rPr>
              <a:t>a large enterprise. </a:t>
            </a:r>
          </a:p>
          <a:p>
            <a:pPr marL="285750" marR="0" lvl="0" indent="-285750" algn="l" defTabSz="914400" rtl="0" eaLnBrk="0" fontAlgn="base" latinLnBrk="0" hangingPunct="0">
              <a:lnSpc>
                <a:spcPct val="100000"/>
              </a:lnSpc>
              <a:spcBef>
                <a:spcPct val="0"/>
              </a:spcBef>
              <a:spcAft>
                <a:spcPts val="1200"/>
              </a:spcAft>
              <a:buClrTx/>
              <a:buSzTx/>
              <a:buFont typeface="Arial" panose="020B0604020202020204" pitchFamily="34" charset="0"/>
              <a:buChar char="•"/>
              <a:tabLst/>
            </a:pPr>
            <a:r>
              <a:rPr kumimoji="0" lang="en-US" altLang="en-US" sz="1600" b="0" i="0" u="none" strike="noStrike" cap="none" normalizeH="0" baseline="0" dirty="0" smtClean="0">
                <a:ln>
                  <a:noFill/>
                </a:ln>
                <a:solidFill>
                  <a:schemeClr val="tx1"/>
                </a:solidFill>
                <a:effectLst/>
                <a:latin typeface="Arial" panose="020B0604020202020204" pitchFamily="34" charset="0"/>
              </a:rPr>
              <a:t>Fraud can be detected and action taken in the Enterprise Network (PBX) or Carrier Network. </a:t>
            </a:r>
          </a:p>
        </p:txBody>
      </p:sp>
      <p:sp>
        <p:nvSpPr>
          <p:cNvPr id="6" name="Rectangle 5"/>
          <p:cNvSpPr/>
          <p:nvPr/>
        </p:nvSpPr>
        <p:spPr>
          <a:xfrm>
            <a:off x="4058453" y="4930927"/>
            <a:ext cx="4572000" cy="830997"/>
          </a:xfrm>
          <a:prstGeom prst="rect">
            <a:avLst/>
          </a:prstGeom>
        </p:spPr>
        <p:txBody>
          <a:bodyPr>
            <a:spAutoFit/>
          </a:bodyPr>
          <a:lstStyle/>
          <a:p>
            <a:pPr marL="285750" lvl="0" indent="-285750" eaLnBrk="0" fontAlgn="base" hangingPunct="0">
              <a:spcBef>
                <a:spcPct val="0"/>
              </a:spcBef>
              <a:spcAft>
                <a:spcPts val="1200"/>
              </a:spcAft>
              <a:buFont typeface="Arial" panose="020B0604020202020204" pitchFamily="34" charset="0"/>
              <a:buChar char="•"/>
            </a:pPr>
            <a:r>
              <a:rPr lang="en-US" altLang="en-US" sz="1600" dirty="0">
                <a:latin typeface="Arial" panose="020B0604020202020204" pitchFamily="34" charset="0"/>
              </a:rPr>
              <a:t>As long as </a:t>
            </a:r>
            <a:r>
              <a:rPr lang="en-US" altLang="en-US" sz="1600" dirty="0" smtClean="0">
                <a:latin typeface="Arial" panose="020B0604020202020204" pitchFamily="34" charset="0"/>
              </a:rPr>
              <a:t>you </a:t>
            </a:r>
            <a:r>
              <a:rPr lang="en-US" altLang="en-US" sz="1600" dirty="0">
                <a:latin typeface="Arial" panose="020B0604020202020204" pitchFamily="34" charset="0"/>
              </a:rPr>
              <a:t>monitor the Signaling Flow and stay ahead of Call Routing, you can prevent fraud from </a:t>
            </a:r>
            <a:r>
              <a:rPr lang="en-US" altLang="en-US" sz="1600" dirty="0" smtClean="0">
                <a:latin typeface="Arial" panose="020B0604020202020204" pitchFamily="34" charset="0"/>
              </a:rPr>
              <a:t>happening. </a:t>
            </a:r>
            <a:endParaRPr lang="en-US" altLang="en-US" sz="1600" dirty="0">
              <a:latin typeface="Arial" panose="020B0604020202020204" pitchFamily="34" charset="0"/>
            </a:endParaRPr>
          </a:p>
        </p:txBody>
      </p:sp>
      <p:sp>
        <p:nvSpPr>
          <p:cNvPr id="4" name="Title 3"/>
          <p:cNvSpPr>
            <a:spLocks noGrp="1"/>
          </p:cNvSpPr>
          <p:nvPr>
            <p:ph type="title"/>
          </p:nvPr>
        </p:nvSpPr>
        <p:spPr>
          <a:xfrm>
            <a:off x="857250" y="86740"/>
            <a:ext cx="7886700" cy="651195"/>
          </a:xfrm>
        </p:spPr>
        <p:txBody>
          <a:bodyPr>
            <a:normAutofit fontScale="90000"/>
          </a:bodyPr>
          <a:lstStyle/>
          <a:p>
            <a:r>
              <a:rPr lang="en-US" sz="2800" b="1" dirty="0">
                <a:solidFill>
                  <a:srgbClr val="305474"/>
                </a:solidFill>
                <a:latin typeface="+mn-lt"/>
              </a:rPr>
              <a:t>PBX Fraud Monitoring Serves as Double Layer </a:t>
            </a:r>
            <a:r>
              <a:rPr lang="en-US" sz="2800" b="1" dirty="0" smtClean="0">
                <a:solidFill>
                  <a:srgbClr val="305474"/>
                </a:solidFill>
                <a:latin typeface="+mn-lt"/>
              </a:rPr>
              <a:t>Protection</a:t>
            </a:r>
            <a:endParaRPr lang="en-US" sz="2800" dirty="0">
              <a:latin typeface="+mn-lt"/>
            </a:endParaRPr>
          </a:p>
        </p:txBody>
      </p:sp>
      <p:sp>
        <p:nvSpPr>
          <p:cNvPr id="7" name="TextBox 6"/>
          <p:cNvSpPr txBox="1"/>
          <p:nvPr/>
        </p:nvSpPr>
        <p:spPr>
          <a:xfrm>
            <a:off x="139357" y="6426912"/>
            <a:ext cx="1475212" cy="307777"/>
          </a:xfrm>
          <a:prstGeom prst="rect">
            <a:avLst/>
          </a:prstGeom>
          <a:noFill/>
        </p:spPr>
        <p:txBody>
          <a:bodyPr wrap="none" rtlCol="0">
            <a:spAutoFit/>
          </a:bodyPr>
          <a:lstStyle/>
          <a:p>
            <a:r>
              <a:rPr lang="en-US" sz="1400" b="1" dirty="0" smtClean="0">
                <a:hlinkClick r:id="rId6" action="ppaction://hlinksldjump"/>
              </a:rPr>
              <a:t>Table of Contents</a:t>
            </a:r>
            <a:endParaRPr lang="en-US" sz="1400" b="1" dirty="0"/>
          </a:p>
        </p:txBody>
      </p:sp>
      <p:pic>
        <p:nvPicPr>
          <p:cNvPr id="3" name="slide4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019649" y="6122112"/>
            <a:ext cx="609600" cy="609600"/>
          </a:xfrm>
          <a:prstGeom prst="rect">
            <a:avLst/>
          </a:prstGeom>
        </p:spPr>
      </p:pic>
    </p:spTree>
    <p:extLst>
      <p:ext uri="{BB962C8B-B14F-4D97-AF65-F5344CB8AC3E}">
        <p14:creationId xmlns:p14="http://schemas.microsoft.com/office/powerpoint/2010/main" val="36652212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89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2E4D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11242" y="1130968"/>
            <a:ext cx="5160618" cy="4235115"/>
          </a:xfrm>
          <a:prstGeom prst="rect">
            <a:avLst/>
          </a:prstGeom>
        </p:spPr>
      </p:pic>
      <p:sp>
        <p:nvSpPr>
          <p:cNvPr id="6" name="Rectangle 2"/>
          <p:cNvSpPr>
            <a:spLocks noChangeArrowheads="1"/>
          </p:cNvSpPr>
          <p:nvPr/>
        </p:nvSpPr>
        <p:spPr bwMode="auto">
          <a:xfrm>
            <a:off x="170554" y="948253"/>
            <a:ext cx="3540687" cy="498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ts val="1800"/>
              </a:spcAft>
              <a:buClrTx/>
              <a:buSzTx/>
              <a:buFont typeface="Arial" panose="020B0604020202020204" pitchFamily="34" charset="0"/>
              <a:buChar char="•"/>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ts val="1800"/>
              </a:spcAft>
              <a:buClrTx/>
              <a:buSzTx/>
              <a:buFont typeface="Arial" panose="020B0604020202020204" pitchFamily="34" charset="0"/>
              <a:buChar char="•"/>
              <a:tabLst/>
            </a:pPr>
            <a:r>
              <a:rPr kumimoji="0" lang="en-US" altLang="en-US" sz="1600" b="0" i="0" u="none" strike="noStrike" cap="none" normalizeH="0" baseline="0" dirty="0" smtClean="0">
                <a:ln>
                  <a:noFill/>
                </a:ln>
                <a:solidFill>
                  <a:schemeClr val="tx1"/>
                </a:solidFill>
                <a:effectLst/>
                <a:latin typeface="Arial" panose="020B0604020202020204" pitchFamily="34" charset="0"/>
              </a:rPr>
              <a:t>Oculeus came into the market providing software to support Carrier Operations, particularly Wholesale</a:t>
            </a:r>
            <a:r>
              <a:rPr lang="en-US" altLang="en-US" sz="1600" dirty="0" smtClean="0">
                <a:latin typeface="Arial" panose="020B0604020202020204" pitchFamily="34" charset="0"/>
              </a:rPr>
              <a:t>/ </a:t>
            </a:r>
            <a:r>
              <a:rPr kumimoji="0" lang="en-US" altLang="en-US" sz="1600" b="0" i="0" u="none" strike="noStrike" cap="none" normalizeH="0" baseline="0" dirty="0" smtClean="0">
                <a:ln>
                  <a:noFill/>
                </a:ln>
                <a:solidFill>
                  <a:schemeClr val="tx1"/>
                </a:solidFill>
                <a:effectLst/>
                <a:latin typeface="Arial" panose="020B0604020202020204" pitchFamily="34" charset="0"/>
              </a:rPr>
              <a:t>Interconnect. </a:t>
            </a:r>
          </a:p>
          <a:p>
            <a:pPr marL="285750" marR="0" lvl="0" indent="-285750" algn="l" defTabSz="914400" rtl="0" eaLnBrk="0" fontAlgn="base" latinLnBrk="0" hangingPunct="0">
              <a:lnSpc>
                <a:spcPct val="100000"/>
              </a:lnSpc>
              <a:spcBef>
                <a:spcPct val="0"/>
              </a:spcBef>
              <a:spcAft>
                <a:spcPts val="1800"/>
              </a:spcAft>
              <a:buClrTx/>
              <a:buSzTx/>
              <a:buFont typeface="Arial" panose="020B0604020202020204" pitchFamily="34" charset="0"/>
              <a:buChar char="•"/>
              <a:tabLst/>
            </a:pPr>
            <a:r>
              <a:rPr kumimoji="0" lang="en-US" altLang="en-US" sz="1600" b="0" i="0" u="none" strike="noStrike" cap="none" normalizeH="0" baseline="0" dirty="0" smtClean="0">
                <a:ln>
                  <a:noFill/>
                </a:ln>
                <a:solidFill>
                  <a:schemeClr val="tx1"/>
                </a:solidFill>
                <a:effectLst/>
                <a:latin typeface="Arial" panose="020B0604020202020204" pitchFamily="34" charset="0"/>
              </a:rPr>
              <a:t>Preventative Fraud Control is integral to the Oculeus solution, whereas an FMS implies managing fraud that has already occurred. </a:t>
            </a:r>
          </a:p>
          <a:p>
            <a:pPr marL="285750" marR="0" lvl="0" indent="-285750" algn="l" defTabSz="914400" rtl="0" eaLnBrk="0" fontAlgn="base" latinLnBrk="0" hangingPunct="0">
              <a:lnSpc>
                <a:spcPct val="100000"/>
              </a:lnSpc>
              <a:spcBef>
                <a:spcPct val="0"/>
              </a:spcBef>
              <a:spcAft>
                <a:spcPts val="1800"/>
              </a:spcAft>
              <a:buClrTx/>
              <a:buSzTx/>
              <a:buFont typeface="Arial" panose="020B0604020202020204" pitchFamily="34" charset="0"/>
              <a:buChar char="•"/>
              <a:tabLst/>
            </a:pPr>
            <a:r>
              <a:rPr kumimoji="0" lang="en-US" altLang="en-US" sz="1600" b="0" i="0" u="none" strike="noStrike" cap="none" normalizeH="0" baseline="0" dirty="0" smtClean="0">
                <a:ln>
                  <a:noFill/>
                </a:ln>
                <a:solidFill>
                  <a:schemeClr val="tx1"/>
                </a:solidFill>
                <a:effectLst/>
                <a:latin typeface="Arial" panose="020B0604020202020204" pitchFamily="34" charset="0"/>
              </a:rPr>
              <a:t>Another philosophy of ours is to have the system run as Autonomous as possible. </a:t>
            </a:r>
          </a:p>
          <a:p>
            <a:pPr marL="285750" marR="0" lvl="0" indent="-285750" algn="l" defTabSz="914400" rtl="0" eaLnBrk="0" fontAlgn="base" latinLnBrk="0" hangingPunct="0">
              <a:lnSpc>
                <a:spcPct val="100000"/>
              </a:lnSpc>
              <a:spcBef>
                <a:spcPct val="0"/>
              </a:spcBef>
              <a:spcAft>
                <a:spcPts val="1800"/>
              </a:spcAft>
              <a:buClrTx/>
              <a:buSzTx/>
              <a:buFont typeface="Arial" panose="020B0604020202020204" pitchFamily="34" charset="0"/>
              <a:buChar char="•"/>
              <a:tabLst/>
            </a:pPr>
            <a:r>
              <a:rPr kumimoji="0" lang="en-US" altLang="en-US" sz="1600" b="0" i="0" u="none" strike="noStrike" cap="none" normalizeH="0" baseline="0" dirty="0" smtClean="0">
                <a:ln>
                  <a:noFill/>
                </a:ln>
                <a:solidFill>
                  <a:schemeClr val="tx1"/>
                </a:solidFill>
                <a:effectLst/>
                <a:latin typeface="Arial" panose="020B0604020202020204" pitchFamily="34" charset="0"/>
              </a:rPr>
              <a:t>We’ve been in the business for 8 Years, and our approach works well.</a:t>
            </a:r>
          </a:p>
        </p:txBody>
      </p:sp>
      <p:sp>
        <p:nvSpPr>
          <p:cNvPr id="4" name="Title 3"/>
          <p:cNvSpPr>
            <a:spLocks noGrp="1"/>
          </p:cNvSpPr>
          <p:nvPr>
            <p:ph type="title"/>
          </p:nvPr>
        </p:nvSpPr>
        <p:spPr>
          <a:xfrm>
            <a:off x="800100" y="376829"/>
            <a:ext cx="8243210" cy="662782"/>
          </a:xfrm>
        </p:spPr>
        <p:txBody>
          <a:bodyPr>
            <a:normAutofit/>
          </a:bodyPr>
          <a:lstStyle/>
          <a:p>
            <a:r>
              <a:rPr lang="en-US" sz="2800" b="1" dirty="0">
                <a:solidFill>
                  <a:srgbClr val="1A356F"/>
                </a:solidFill>
                <a:latin typeface="+mn-lt"/>
              </a:rPr>
              <a:t>The Unique Operational Background of </a:t>
            </a:r>
            <a:r>
              <a:rPr lang="en-US" sz="2800" b="1" dirty="0" smtClean="0">
                <a:solidFill>
                  <a:srgbClr val="1A356F"/>
                </a:solidFill>
                <a:latin typeface="+mn-lt"/>
              </a:rPr>
              <a:t>Oculeus</a:t>
            </a:r>
            <a:endParaRPr lang="en-US" sz="2800" dirty="0">
              <a:latin typeface="+mn-lt"/>
            </a:endParaRPr>
          </a:p>
        </p:txBody>
      </p:sp>
      <p:sp>
        <p:nvSpPr>
          <p:cNvPr id="5" name="TextBox 4"/>
          <p:cNvSpPr txBox="1"/>
          <p:nvPr/>
        </p:nvSpPr>
        <p:spPr>
          <a:xfrm>
            <a:off x="139357" y="6426912"/>
            <a:ext cx="1475212" cy="307777"/>
          </a:xfrm>
          <a:prstGeom prst="rect">
            <a:avLst/>
          </a:prstGeom>
          <a:noFill/>
        </p:spPr>
        <p:txBody>
          <a:bodyPr wrap="none" rtlCol="0">
            <a:spAutoFit/>
          </a:bodyPr>
          <a:lstStyle/>
          <a:p>
            <a:r>
              <a:rPr lang="en-US" sz="1400" b="1" dirty="0" smtClean="0">
                <a:hlinkClick r:id="rId6" action="ppaction://hlinksldjump"/>
              </a:rPr>
              <a:t>Table of Contents</a:t>
            </a:r>
            <a:endParaRPr lang="en-US" sz="1400" b="1" dirty="0"/>
          </a:p>
        </p:txBody>
      </p:sp>
      <p:pic>
        <p:nvPicPr>
          <p:cNvPr id="3" name="slide4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12105" y="6248400"/>
            <a:ext cx="609600" cy="609600"/>
          </a:xfrm>
          <a:prstGeom prst="rect">
            <a:avLst/>
          </a:prstGeom>
        </p:spPr>
      </p:pic>
    </p:spTree>
    <p:extLst>
      <p:ext uri="{BB962C8B-B14F-4D97-AF65-F5344CB8AC3E}">
        <p14:creationId xmlns:p14="http://schemas.microsoft.com/office/powerpoint/2010/main" val="15395435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19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FF5"/>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7569" y="118310"/>
            <a:ext cx="4841206" cy="6330808"/>
          </a:xfrm>
          <a:prstGeom prst="rect">
            <a:avLst/>
          </a:prstGeom>
        </p:spPr>
      </p:pic>
      <p:sp>
        <p:nvSpPr>
          <p:cNvPr id="4" name="Rectangle 3"/>
          <p:cNvSpPr/>
          <p:nvPr/>
        </p:nvSpPr>
        <p:spPr>
          <a:xfrm>
            <a:off x="180474" y="2714672"/>
            <a:ext cx="3801979" cy="1431161"/>
          </a:xfrm>
          <a:prstGeom prst="rect">
            <a:avLst/>
          </a:prstGeom>
        </p:spPr>
        <p:txBody>
          <a:bodyPr wrap="square">
            <a:spAutoFit/>
          </a:bodyPr>
          <a:lstStyle/>
          <a:p>
            <a:pPr marL="285750" indent="-285750">
              <a:spcAft>
                <a:spcPts val="1800"/>
              </a:spcAft>
              <a:buFont typeface="Arial" panose="020B0604020202020204" pitchFamily="34" charset="0"/>
              <a:buChar char="•"/>
            </a:pPr>
            <a:r>
              <a:rPr lang="en-US" dirty="0" smtClean="0"/>
              <a:t>Download the Paper here: </a:t>
            </a:r>
          </a:p>
          <a:p>
            <a:pPr marL="285750" indent="-285750">
              <a:spcAft>
                <a:spcPts val="1800"/>
              </a:spcAft>
              <a:buFont typeface="Arial" panose="020B0604020202020204" pitchFamily="34" charset="0"/>
              <a:buChar char="•"/>
            </a:pPr>
            <a:r>
              <a:rPr lang="en-US" dirty="0" smtClean="0">
                <a:hlinkClick r:id="rId6"/>
              </a:rPr>
              <a:t>White Paper: A Real-Time Cloud Service to Protect the Enterprise PBX from IRSF Fraud</a:t>
            </a:r>
            <a:r>
              <a:rPr lang="en-US" dirty="0" smtClean="0"/>
              <a:t> </a:t>
            </a:r>
            <a:endParaRPr lang="en-US" dirty="0"/>
          </a:p>
        </p:txBody>
      </p:sp>
      <p:sp>
        <p:nvSpPr>
          <p:cNvPr id="5" name="Title 4"/>
          <p:cNvSpPr>
            <a:spLocks noGrp="1"/>
          </p:cNvSpPr>
          <p:nvPr>
            <p:ph type="title"/>
          </p:nvPr>
        </p:nvSpPr>
        <p:spPr>
          <a:xfrm>
            <a:off x="199524" y="1389109"/>
            <a:ext cx="7886700" cy="1325563"/>
          </a:xfrm>
        </p:spPr>
        <p:txBody>
          <a:bodyPr>
            <a:normAutofit/>
          </a:bodyPr>
          <a:lstStyle/>
          <a:p>
            <a:r>
              <a:rPr lang="en-US" sz="2400" b="1" dirty="0">
                <a:solidFill>
                  <a:srgbClr val="000000"/>
                </a:solidFill>
                <a:latin typeface="+mn-lt"/>
              </a:rPr>
              <a:t>White Paper on </a:t>
            </a:r>
            <a:br>
              <a:rPr lang="en-US" sz="2400" b="1" dirty="0">
                <a:solidFill>
                  <a:srgbClr val="000000"/>
                </a:solidFill>
                <a:latin typeface="+mn-lt"/>
              </a:rPr>
            </a:br>
            <a:r>
              <a:rPr lang="en-US" sz="2400" b="1" dirty="0">
                <a:solidFill>
                  <a:srgbClr val="000000"/>
                </a:solidFill>
                <a:latin typeface="+mn-lt"/>
              </a:rPr>
              <a:t>Enterprise PBX Fraud </a:t>
            </a:r>
            <a:r>
              <a:rPr lang="en-US" sz="2400" b="1" dirty="0" smtClean="0">
                <a:solidFill>
                  <a:srgbClr val="000000"/>
                </a:solidFill>
                <a:latin typeface="+mn-lt"/>
              </a:rPr>
              <a:t>Protection</a:t>
            </a:r>
            <a:endParaRPr lang="en-US" sz="2400" dirty="0">
              <a:latin typeface="+mn-lt"/>
            </a:endParaRPr>
          </a:p>
        </p:txBody>
      </p:sp>
      <p:sp>
        <p:nvSpPr>
          <p:cNvPr id="6" name="TextBox 5"/>
          <p:cNvSpPr txBox="1"/>
          <p:nvPr/>
        </p:nvSpPr>
        <p:spPr>
          <a:xfrm>
            <a:off x="139357" y="6426912"/>
            <a:ext cx="1475212" cy="307777"/>
          </a:xfrm>
          <a:prstGeom prst="rect">
            <a:avLst/>
          </a:prstGeom>
          <a:noFill/>
        </p:spPr>
        <p:txBody>
          <a:bodyPr wrap="none" rtlCol="0">
            <a:spAutoFit/>
          </a:bodyPr>
          <a:lstStyle/>
          <a:p>
            <a:r>
              <a:rPr lang="en-US" sz="1400" b="1" dirty="0" smtClean="0">
                <a:hlinkClick r:id="rId7" action="ppaction://hlinksldjump"/>
              </a:rPr>
              <a:t>Table of Contents</a:t>
            </a:r>
            <a:endParaRPr lang="en-US" sz="1400" b="1" dirty="0"/>
          </a:p>
        </p:txBody>
      </p:sp>
      <p:pic>
        <p:nvPicPr>
          <p:cNvPr id="3" name="slide4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677653" y="6068632"/>
            <a:ext cx="609600" cy="609600"/>
          </a:xfrm>
          <a:prstGeom prst="rect">
            <a:avLst/>
          </a:prstGeom>
        </p:spPr>
      </p:pic>
    </p:spTree>
    <p:extLst>
      <p:ext uri="{BB962C8B-B14F-4D97-AF65-F5344CB8AC3E}">
        <p14:creationId xmlns:p14="http://schemas.microsoft.com/office/powerpoint/2010/main" val="7302015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60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4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8644" y="176212"/>
            <a:ext cx="5591175" cy="6505575"/>
          </a:xfrm>
          <a:prstGeom prst="rect">
            <a:avLst/>
          </a:prstGeom>
        </p:spPr>
      </p:pic>
      <p:sp>
        <p:nvSpPr>
          <p:cNvPr id="4" name="Rectangle 3"/>
          <p:cNvSpPr/>
          <p:nvPr/>
        </p:nvSpPr>
        <p:spPr>
          <a:xfrm>
            <a:off x="240188" y="2221104"/>
            <a:ext cx="2907824" cy="3831818"/>
          </a:xfrm>
          <a:prstGeom prst="rect">
            <a:avLst/>
          </a:prstGeom>
        </p:spPr>
        <p:txBody>
          <a:bodyPr wrap="square">
            <a:spAutoFit/>
          </a:bodyPr>
          <a:lstStyle/>
          <a:p>
            <a:pPr marL="285750" indent="-285750">
              <a:spcAft>
                <a:spcPts val="1800"/>
              </a:spcAft>
              <a:buFont typeface="Arial" panose="020B0604020202020204" pitchFamily="34" charset="0"/>
              <a:buChar char="•"/>
            </a:pPr>
            <a:r>
              <a:rPr lang="en-US" dirty="0" smtClean="0"/>
              <a:t>One of the biggest and most beautiful of Japanese castles (90 km west of Osaka)</a:t>
            </a:r>
          </a:p>
          <a:p>
            <a:pPr marL="285750" indent="-285750">
              <a:spcAft>
                <a:spcPts val="1800"/>
              </a:spcAft>
              <a:buFont typeface="Arial" panose="020B0604020202020204" pitchFamily="34" charset="0"/>
              <a:buChar char="•"/>
            </a:pPr>
            <a:r>
              <a:rPr lang="en-US" dirty="0" smtClean="0"/>
              <a:t>First built in the 1300s </a:t>
            </a:r>
          </a:p>
          <a:p>
            <a:pPr marL="285750" indent="-285750">
              <a:spcAft>
                <a:spcPts val="1800"/>
              </a:spcAft>
              <a:buFont typeface="Arial" panose="020B0604020202020204" pitchFamily="34" charset="0"/>
              <a:buChar char="•"/>
            </a:pPr>
            <a:r>
              <a:rPr lang="en-US" dirty="0" smtClean="0"/>
              <a:t>Then rebuilt after General Tokugawa ended Japanese civil war in 1615.  </a:t>
            </a:r>
          </a:p>
          <a:p>
            <a:pPr marL="285750" indent="-285750">
              <a:spcAft>
                <a:spcPts val="1800"/>
              </a:spcAft>
              <a:buFont typeface="Arial" panose="020B0604020202020204" pitchFamily="34" charset="0"/>
              <a:buChar char="•"/>
            </a:pPr>
            <a:r>
              <a:rPr lang="en-US" dirty="0" smtClean="0"/>
              <a:t>The peace lasted for 2.5 centuries. </a:t>
            </a:r>
            <a:endParaRPr lang="en-US" dirty="0"/>
          </a:p>
        </p:txBody>
      </p:sp>
      <p:sp>
        <p:nvSpPr>
          <p:cNvPr id="5" name="Title 4"/>
          <p:cNvSpPr>
            <a:spLocks noGrp="1"/>
          </p:cNvSpPr>
          <p:nvPr>
            <p:ph type="title"/>
          </p:nvPr>
        </p:nvSpPr>
        <p:spPr>
          <a:xfrm>
            <a:off x="342900" y="895541"/>
            <a:ext cx="2805112" cy="1325563"/>
          </a:xfrm>
        </p:spPr>
        <p:txBody>
          <a:bodyPr>
            <a:normAutofit/>
          </a:bodyPr>
          <a:lstStyle/>
          <a:p>
            <a:r>
              <a:rPr lang="en-US" sz="3600" b="1" dirty="0">
                <a:solidFill>
                  <a:srgbClr val="1B0900"/>
                </a:solidFill>
                <a:latin typeface="+mn-lt"/>
              </a:rPr>
              <a:t>Himeji </a:t>
            </a:r>
            <a:r>
              <a:rPr lang="en-US" sz="3600" b="1" dirty="0" smtClean="0">
                <a:solidFill>
                  <a:srgbClr val="1B0900"/>
                </a:solidFill>
                <a:latin typeface="+mn-lt"/>
              </a:rPr>
              <a:t>Castle</a:t>
            </a:r>
            <a:endParaRPr lang="en-US" sz="3600" dirty="0">
              <a:latin typeface="+mn-lt"/>
            </a:endParaRPr>
          </a:p>
        </p:txBody>
      </p:sp>
      <p:sp>
        <p:nvSpPr>
          <p:cNvPr id="6" name="TextBox 5"/>
          <p:cNvSpPr txBox="1"/>
          <p:nvPr/>
        </p:nvSpPr>
        <p:spPr>
          <a:xfrm>
            <a:off x="139357" y="6426912"/>
            <a:ext cx="1475212" cy="307777"/>
          </a:xfrm>
          <a:prstGeom prst="rect">
            <a:avLst/>
          </a:prstGeom>
          <a:noFill/>
        </p:spPr>
        <p:txBody>
          <a:bodyPr wrap="none" rtlCol="0">
            <a:spAutoFit/>
          </a:bodyPr>
          <a:lstStyle/>
          <a:p>
            <a:r>
              <a:rPr lang="en-US" sz="1400" b="1" dirty="0" smtClean="0">
                <a:hlinkClick r:id="rId6" action="ppaction://hlinksldjump"/>
              </a:rPr>
              <a:t>Table of Contents</a:t>
            </a:r>
            <a:endParaRPr lang="en-US" sz="1400" b="1" dirty="0"/>
          </a:p>
        </p:txBody>
      </p:sp>
      <p:pic>
        <p:nvPicPr>
          <p:cNvPr id="3" name="slide4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779044" y="6052922"/>
            <a:ext cx="609600" cy="609600"/>
          </a:xfrm>
          <a:prstGeom prst="rect">
            <a:avLst/>
          </a:prstGeom>
        </p:spPr>
      </p:pic>
    </p:spTree>
    <p:extLst>
      <p:ext uri="{BB962C8B-B14F-4D97-AF65-F5344CB8AC3E}">
        <p14:creationId xmlns:p14="http://schemas.microsoft.com/office/powerpoint/2010/main" val="5994730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72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E7E3DC"/>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357" y="152400"/>
            <a:ext cx="4999766" cy="6274512"/>
          </a:xfrm>
          <a:prstGeom prst="rect">
            <a:avLst/>
          </a:prstGeom>
        </p:spPr>
      </p:pic>
      <p:sp>
        <p:nvSpPr>
          <p:cNvPr id="4" name="Rectangle 3"/>
          <p:cNvSpPr/>
          <p:nvPr/>
        </p:nvSpPr>
        <p:spPr>
          <a:xfrm>
            <a:off x="5570620" y="1303202"/>
            <a:ext cx="3573379" cy="5216813"/>
          </a:xfrm>
          <a:prstGeom prst="rect">
            <a:avLst/>
          </a:prstGeom>
        </p:spPr>
        <p:txBody>
          <a:bodyPr wrap="square">
            <a:spAutoFit/>
          </a:bodyPr>
          <a:lstStyle/>
          <a:p>
            <a:pPr marL="285750" indent="-285750">
              <a:spcAft>
                <a:spcPts val="1200"/>
              </a:spcAft>
              <a:buFont typeface="Arial" panose="020B0604020202020204" pitchFamily="34" charset="0"/>
              <a:buChar char="•"/>
            </a:pPr>
            <a:r>
              <a:rPr lang="en-US" dirty="0"/>
              <a:t> </a:t>
            </a:r>
            <a:r>
              <a:rPr lang="en-US" dirty="0" smtClean="0"/>
              <a:t>Three water moats (22 meters wide) surround the castle. </a:t>
            </a:r>
          </a:p>
          <a:p>
            <a:pPr marL="285750" indent="-285750">
              <a:spcAft>
                <a:spcPts val="1200"/>
              </a:spcAft>
              <a:buFont typeface="Arial" panose="020B0604020202020204" pitchFamily="34" charset="0"/>
              <a:buChar char="•"/>
            </a:pPr>
            <a:r>
              <a:rPr lang="en-US" dirty="0" smtClean="0"/>
              <a:t>Chutes under windows allow defender to drop stones on attackers climbing walls. </a:t>
            </a:r>
          </a:p>
          <a:p>
            <a:pPr marL="285750" indent="-285750">
              <a:spcAft>
                <a:spcPts val="1200"/>
              </a:spcAft>
              <a:buFont typeface="Arial" panose="020B0604020202020204" pitchFamily="34" charset="0"/>
              <a:buChar char="•"/>
            </a:pPr>
            <a:r>
              <a:rPr lang="en-US" dirty="0" smtClean="0"/>
              <a:t>Most innovative are the Gates </a:t>
            </a:r>
            <a:br>
              <a:rPr lang="en-US" dirty="0" smtClean="0"/>
            </a:br>
            <a:r>
              <a:rPr lang="en-US" dirty="0" smtClean="0"/>
              <a:t>of the Castle that disorient attackers: </a:t>
            </a:r>
            <a:br>
              <a:rPr lang="en-US" dirty="0" smtClean="0"/>
            </a:br>
            <a:r>
              <a:rPr lang="en-US" sz="1100" dirty="0" smtClean="0"/>
              <a:t>  </a:t>
            </a:r>
            <a:r>
              <a:rPr lang="en-US" dirty="0" smtClean="0"/>
              <a:t/>
            </a:r>
            <a:br>
              <a:rPr lang="en-US" dirty="0" smtClean="0"/>
            </a:br>
            <a:r>
              <a:rPr lang="en-US" dirty="0" smtClean="0"/>
              <a:t>1) Entrance ways often go the </a:t>
            </a:r>
            <a:br>
              <a:rPr lang="en-US" dirty="0" smtClean="0"/>
            </a:br>
            <a:r>
              <a:rPr lang="en-US" dirty="0" smtClean="0"/>
              <a:t>     opposite direction; </a:t>
            </a:r>
            <a:br>
              <a:rPr lang="en-US" dirty="0" smtClean="0"/>
            </a:br>
            <a:r>
              <a:rPr lang="en-US" sz="1100" dirty="0" smtClean="0"/>
              <a:t>  </a:t>
            </a:r>
            <a:r>
              <a:rPr lang="en-US" dirty="0" smtClean="0"/>
              <a:t/>
            </a:r>
            <a:br>
              <a:rPr lang="en-US" dirty="0" smtClean="0"/>
            </a:br>
            <a:r>
              <a:rPr lang="en-US" dirty="0" smtClean="0"/>
              <a:t>2) Narrow and steep </a:t>
            </a:r>
            <a:br>
              <a:rPr lang="en-US" dirty="0" smtClean="0"/>
            </a:br>
            <a:r>
              <a:rPr lang="en-US" dirty="0" smtClean="0"/>
              <a:t>    passageways slow down   </a:t>
            </a:r>
            <a:br>
              <a:rPr lang="en-US" dirty="0" smtClean="0"/>
            </a:br>
            <a:r>
              <a:rPr lang="en-US" dirty="0" smtClean="0"/>
              <a:t>    attackers; and,</a:t>
            </a:r>
            <a:br>
              <a:rPr lang="en-US" dirty="0" smtClean="0"/>
            </a:br>
            <a:r>
              <a:rPr lang="en-US" sz="1400" dirty="0" smtClean="0"/>
              <a:t>  </a:t>
            </a:r>
            <a:r>
              <a:rPr lang="en-US" dirty="0" smtClean="0"/>
              <a:t/>
            </a:r>
            <a:br>
              <a:rPr lang="en-US" dirty="0" smtClean="0"/>
            </a:br>
            <a:r>
              <a:rPr lang="en-US" dirty="0" smtClean="0"/>
              <a:t>3) Attackers lack a detailed map </a:t>
            </a:r>
            <a:br>
              <a:rPr lang="en-US" dirty="0" smtClean="0"/>
            </a:br>
            <a:r>
              <a:rPr lang="en-US" dirty="0" smtClean="0"/>
              <a:t>    of Castle defenses. </a:t>
            </a:r>
            <a:endParaRPr lang="en-US" dirty="0"/>
          </a:p>
        </p:txBody>
      </p:sp>
      <p:sp>
        <p:nvSpPr>
          <p:cNvPr id="5" name="Title 4"/>
          <p:cNvSpPr>
            <a:spLocks noGrp="1"/>
          </p:cNvSpPr>
          <p:nvPr>
            <p:ph type="title"/>
          </p:nvPr>
        </p:nvSpPr>
        <p:spPr>
          <a:xfrm>
            <a:off x="5705475" y="353878"/>
            <a:ext cx="3438525" cy="711199"/>
          </a:xfrm>
        </p:spPr>
        <p:txBody>
          <a:bodyPr>
            <a:noAutofit/>
          </a:bodyPr>
          <a:lstStyle/>
          <a:p>
            <a:r>
              <a:rPr lang="en-US" sz="2800" b="1" dirty="0">
                <a:solidFill>
                  <a:srgbClr val="000000"/>
                </a:solidFill>
                <a:latin typeface="+mn-lt"/>
              </a:rPr>
              <a:t>Himeji Castle's</a:t>
            </a:r>
            <a:br>
              <a:rPr lang="en-US" sz="2800" b="1" dirty="0">
                <a:solidFill>
                  <a:srgbClr val="000000"/>
                </a:solidFill>
                <a:latin typeface="+mn-lt"/>
              </a:rPr>
            </a:br>
            <a:r>
              <a:rPr lang="en-US" sz="2800" b="1" dirty="0" smtClean="0">
                <a:solidFill>
                  <a:srgbClr val="000000"/>
                </a:solidFill>
                <a:latin typeface="+mn-lt"/>
              </a:rPr>
              <a:t>Defenses-in-Depth</a:t>
            </a:r>
            <a:endParaRPr lang="en-US" sz="2800" dirty="0">
              <a:latin typeface="+mn-lt"/>
            </a:endParaRPr>
          </a:p>
        </p:txBody>
      </p:sp>
      <p:sp>
        <p:nvSpPr>
          <p:cNvPr id="6" name="TextBox 5"/>
          <p:cNvSpPr txBox="1"/>
          <p:nvPr/>
        </p:nvSpPr>
        <p:spPr>
          <a:xfrm>
            <a:off x="139357" y="6426912"/>
            <a:ext cx="1475212" cy="307777"/>
          </a:xfrm>
          <a:prstGeom prst="rect">
            <a:avLst/>
          </a:prstGeom>
          <a:noFill/>
        </p:spPr>
        <p:txBody>
          <a:bodyPr wrap="none" rtlCol="0">
            <a:spAutoFit/>
          </a:bodyPr>
          <a:lstStyle/>
          <a:p>
            <a:r>
              <a:rPr lang="en-US" sz="1400" b="1" dirty="0" smtClean="0">
                <a:hlinkClick r:id="rId6" action="ppaction://hlinksldjump"/>
              </a:rPr>
              <a:t>Table of Contents</a:t>
            </a:r>
            <a:endParaRPr lang="en-US" sz="1400" b="1" dirty="0"/>
          </a:p>
        </p:txBody>
      </p:sp>
      <p:pic>
        <p:nvPicPr>
          <p:cNvPr id="3" name="slide4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265820" y="5971200"/>
            <a:ext cx="609600" cy="609600"/>
          </a:xfrm>
          <a:prstGeom prst="rect">
            <a:avLst/>
          </a:prstGeom>
        </p:spPr>
      </p:pic>
    </p:spTree>
    <p:extLst>
      <p:ext uri="{BB962C8B-B14F-4D97-AF65-F5344CB8AC3E}">
        <p14:creationId xmlns:p14="http://schemas.microsoft.com/office/powerpoint/2010/main" val="21973616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63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E8F8EE"/>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2298" y="406475"/>
            <a:ext cx="4623102" cy="5982294"/>
          </a:xfrm>
          <a:prstGeom prst="rect">
            <a:avLst/>
          </a:prstGeom>
        </p:spPr>
      </p:pic>
      <p:sp>
        <p:nvSpPr>
          <p:cNvPr id="4" name="Rectangle 3"/>
          <p:cNvSpPr/>
          <p:nvPr/>
        </p:nvSpPr>
        <p:spPr>
          <a:xfrm>
            <a:off x="259978" y="1458629"/>
            <a:ext cx="3722711" cy="4154984"/>
          </a:xfrm>
          <a:prstGeom prst="rect">
            <a:avLst/>
          </a:prstGeom>
        </p:spPr>
        <p:txBody>
          <a:bodyPr wrap="square">
            <a:spAutoFit/>
          </a:bodyPr>
          <a:lstStyle/>
          <a:p>
            <a:pPr marL="285750" indent="-285750">
              <a:spcAft>
                <a:spcPts val="1800"/>
              </a:spcAft>
              <a:buFont typeface="Arial" panose="020B0604020202020204" pitchFamily="34" charset="0"/>
              <a:buChar char="•"/>
            </a:pPr>
            <a:r>
              <a:rPr lang="en-US" dirty="0" smtClean="0"/>
              <a:t>Tokugawa himself rose to power by destroying Osaka Castle with cannons. </a:t>
            </a:r>
          </a:p>
          <a:p>
            <a:pPr marL="285750" indent="-285750">
              <a:spcAft>
                <a:spcPts val="1800"/>
              </a:spcAft>
              <a:buFont typeface="Arial" panose="020B0604020202020204" pitchFamily="34" charset="0"/>
              <a:buChar char="•"/>
            </a:pPr>
            <a:r>
              <a:rPr lang="en-US" dirty="0" smtClean="0"/>
              <a:t>He knew that Castles had outlived their usefulness in the age of artillery. </a:t>
            </a:r>
          </a:p>
          <a:p>
            <a:pPr marL="285750" indent="-285750">
              <a:spcAft>
                <a:spcPts val="1800"/>
              </a:spcAft>
              <a:buFont typeface="Arial" panose="020B0604020202020204" pitchFamily="34" charset="0"/>
              <a:buChar char="•"/>
            </a:pPr>
            <a:r>
              <a:rPr lang="en-US" dirty="0" smtClean="0"/>
              <a:t>A Theory: Perhaps Tokugawa wanted to keep his samurai occupied in construction work.</a:t>
            </a:r>
            <a:br>
              <a:rPr lang="en-US" dirty="0" smtClean="0"/>
            </a:br>
            <a:r>
              <a:rPr lang="en-US" dirty="0" smtClean="0"/>
              <a:t/>
            </a:r>
            <a:br>
              <a:rPr lang="en-US" dirty="0" smtClean="0"/>
            </a:br>
            <a:r>
              <a:rPr lang="en-US" dirty="0" smtClean="0"/>
              <a:t>In that way, they would have less time and energy to think about breaking the peace. </a:t>
            </a:r>
            <a:endParaRPr lang="en-US" dirty="0"/>
          </a:p>
        </p:txBody>
      </p:sp>
      <p:sp>
        <p:nvSpPr>
          <p:cNvPr id="6" name="Title 5"/>
          <p:cNvSpPr>
            <a:spLocks noGrp="1"/>
          </p:cNvSpPr>
          <p:nvPr>
            <p:ph type="title"/>
          </p:nvPr>
        </p:nvSpPr>
        <p:spPr>
          <a:xfrm>
            <a:off x="345703" y="225500"/>
            <a:ext cx="3864347" cy="1325563"/>
          </a:xfrm>
        </p:spPr>
        <p:txBody>
          <a:bodyPr>
            <a:normAutofit fontScale="90000"/>
          </a:bodyPr>
          <a:lstStyle/>
          <a:p>
            <a:r>
              <a:rPr lang="en-US" sz="3100" b="1" dirty="0">
                <a:solidFill>
                  <a:srgbClr val="000000"/>
                </a:solidFill>
                <a:latin typeface="+mn-lt"/>
              </a:rPr>
              <a:t>Why did Tokugawa have </a:t>
            </a:r>
            <a:br>
              <a:rPr lang="en-US" sz="3100" b="1" dirty="0">
                <a:solidFill>
                  <a:srgbClr val="000000"/>
                </a:solidFill>
                <a:latin typeface="+mn-lt"/>
              </a:rPr>
            </a:br>
            <a:r>
              <a:rPr lang="en-US" sz="3100" b="1" dirty="0">
                <a:solidFill>
                  <a:srgbClr val="000000"/>
                </a:solidFill>
                <a:latin typeface="+mn-lt"/>
              </a:rPr>
              <a:t>Himeji Rebuilt</a:t>
            </a:r>
            <a:r>
              <a:rPr lang="en-US" sz="3100" b="1" dirty="0" smtClean="0">
                <a:solidFill>
                  <a:srgbClr val="000000"/>
                </a:solidFill>
                <a:latin typeface="+mn-lt"/>
              </a:rPr>
              <a:t>?</a:t>
            </a:r>
            <a:endParaRPr lang="en-US" dirty="0"/>
          </a:p>
        </p:txBody>
      </p:sp>
      <p:sp>
        <p:nvSpPr>
          <p:cNvPr id="5" name="TextBox 4"/>
          <p:cNvSpPr txBox="1"/>
          <p:nvPr/>
        </p:nvSpPr>
        <p:spPr>
          <a:xfrm>
            <a:off x="139357" y="6426912"/>
            <a:ext cx="1475212" cy="307777"/>
          </a:xfrm>
          <a:prstGeom prst="rect">
            <a:avLst/>
          </a:prstGeom>
          <a:noFill/>
        </p:spPr>
        <p:txBody>
          <a:bodyPr wrap="none" rtlCol="0">
            <a:spAutoFit/>
          </a:bodyPr>
          <a:lstStyle/>
          <a:p>
            <a:r>
              <a:rPr lang="en-US" sz="1400" b="1" dirty="0" smtClean="0">
                <a:hlinkClick r:id="rId6" action="ppaction://hlinksldjump"/>
              </a:rPr>
              <a:t>Table of Contents</a:t>
            </a:r>
            <a:endParaRPr lang="en-US" sz="1400" b="1" dirty="0"/>
          </a:p>
        </p:txBody>
      </p:sp>
      <p:pic>
        <p:nvPicPr>
          <p:cNvPr id="3" name="slide4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600450" y="5971200"/>
            <a:ext cx="609600" cy="609600"/>
          </a:xfrm>
          <a:prstGeom prst="rect">
            <a:avLst/>
          </a:prstGeom>
        </p:spPr>
      </p:pic>
    </p:spTree>
    <p:extLst>
      <p:ext uri="{BB962C8B-B14F-4D97-AF65-F5344CB8AC3E}">
        <p14:creationId xmlns:p14="http://schemas.microsoft.com/office/powerpoint/2010/main" val="21846888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03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EDEA"/>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8270" y="399275"/>
            <a:ext cx="5778697" cy="5630778"/>
          </a:xfrm>
          <a:prstGeom prst="rect">
            <a:avLst/>
          </a:prstGeom>
        </p:spPr>
      </p:pic>
      <p:sp>
        <p:nvSpPr>
          <p:cNvPr id="4" name="Rectangle 3"/>
          <p:cNvSpPr/>
          <p:nvPr/>
        </p:nvSpPr>
        <p:spPr>
          <a:xfrm>
            <a:off x="62513" y="1901860"/>
            <a:ext cx="3139082" cy="3323987"/>
          </a:xfrm>
          <a:prstGeom prst="rect">
            <a:avLst/>
          </a:prstGeom>
        </p:spPr>
        <p:txBody>
          <a:bodyPr wrap="square">
            <a:spAutoFit/>
          </a:bodyPr>
          <a:lstStyle/>
          <a:p>
            <a:pPr marL="285750" indent="-285750">
              <a:spcAft>
                <a:spcPts val="1800"/>
              </a:spcAft>
              <a:buFont typeface="Arial" panose="020B0604020202020204" pitchFamily="34" charset="0"/>
              <a:buChar char="•"/>
            </a:pPr>
            <a:r>
              <a:rPr lang="en-US" dirty="0" smtClean="0"/>
              <a:t>Are you spending too much time rebuilding old defensive systems that have outlived their usefulness? </a:t>
            </a:r>
          </a:p>
          <a:p>
            <a:pPr marL="285750" indent="-285750">
              <a:spcAft>
                <a:spcPts val="1800"/>
              </a:spcAft>
              <a:buFont typeface="Arial" panose="020B0604020202020204" pitchFamily="34" charset="0"/>
              <a:buChar char="•"/>
            </a:pPr>
            <a:r>
              <a:rPr lang="en-US" dirty="0" smtClean="0"/>
              <a:t>Are you staying on top of  ever-changing threats?</a:t>
            </a:r>
          </a:p>
          <a:p>
            <a:pPr marL="285750" indent="-285750">
              <a:spcAft>
                <a:spcPts val="1800"/>
              </a:spcAft>
              <a:buFont typeface="Arial" panose="020B0604020202020204" pitchFamily="34" charset="0"/>
              <a:buChar char="•"/>
            </a:pPr>
            <a:r>
              <a:rPr lang="en-US" dirty="0" smtClean="0"/>
              <a:t>Do you re-think your defenses as new innovations and fraud-fighting techniques emerge?</a:t>
            </a:r>
            <a:endParaRPr lang="en-US" dirty="0"/>
          </a:p>
        </p:txBody>
      </p:sp>
      <p:sp>
        <p:nvSpPr>
          <p:cNvPr id="6" name="Title 5"/>
          <p:cNvSpPr>
            <a:spLocks noGrp="1"/>
          </p:cNvSpPr>
          <p:nvPr>
            <p:ph type="title"/>
          </p:nvPr>
        </p:nvSpPr>
        <p:spPr>
          <a:xfrm>
            <a:off x="153595" y="399275"/>
            <a:ext cx="3114675" cy="1325563"/>
          </a:xfrm>
        </p:spPr>
        <p:txBody>
          <a:bodyPr>
            <a:noAutofit/>
          </a:bodyPr>
          <a:lstStyle/>
          <a:p>
            <a:r>
              <a:rPr lang="en-US" sz="2800" b="1" dirty="0">
                <a:solidFill>
                  <a:srgbClr val="000000"/>
                </a:solidFill>
                <a:latin typeface="+mn-lt"/>
              </a:rPr>
              <a:t>How Good are Your </a:t>
            </a:r>
            <a:br>
              <a:rPr lang="en-US" sz="2800" b="1" dirty="0">
                <a:solidFill>
                  <a:srgbClr val="000000"/>
                </a:solidFill>
                <a:latin typeface="+mn-lt"/>
              </a:rPr>
            </a:br>
            <a:r>
              <a:rPr lang="en-US" sz="2800" b="1" dirty="0">
                <a:solidFill>
                  <a:srgbClr val="000000"/>
                </a:solidFill>
                <a:latin typeface="+mn-lt"/>
              </a:rPr>
              <a:t>Company's Fraud </a:t>
            </a:r>
            <a:br>
              <a:rPr lang="en-US" sz="2800" b="1" dirty="0">
                <a:solidFill>
                  <a:srgbClr val="000000"/>
                </a:solidFill>
                <a:latin typeface="+mn-lt"/>
              </a:rPr>
            </a:br>
            <a:r>
              <a:rPr lang="en-US" sz="2800" b="1" dirty="0">
                <a:solidFill>
                  <a:srgbClr val="000000"/>
                </a:solidFill>
                <a:latin typeface="+mn-lt"/>
              </a:rPr>
              <a:t>Defenses?</a:t>
            </a:r>
            <a:endParaRPr lang="en-US" sz="2800" dirty="0">
              <a:latin typeface="+mn-lt"/>
            </a:endParaRPr>
          </a:p>
        </p:txBody>
      </p:sp>
      <p:sp>
        <p:nvSpPr>
          <p:cNvPr id="5" name="TextBox 4"/>
          <p:cNvSpPr txBox="1"/>
          <p:nvPr/>
        </p:nvSpPr>
        <p:spPr>
          <a:xfrm>
            <a:off x="139357" y="6426912"/>
            <a:ext cx="1475212" cy="307777"/>
          </a:xfrm>
          <a:prstGeom prst="rect">
            <a:avLst/>
          </a:prstGeom>
          <a:noFill/>
        </p:spPr>
        <p:txBody>
          <a:bodyPr wrap="none" rtlCol="0">
            <a:spAutoFit/>
          </a:bodyPr>
          <a:lstStyle/>
          <a:p>
            <a:r>
              <a:rPr lang="en-US" sz="1400" b="1" dirty="0" smtClean="0">
                <a:hlinkClick r:id="rId6" action="ppaction://hlinksldjump"/>
              </a:rPr>
              <a:t>Table of Contents</a:t>
            </a:r>
            <a:endParaRPr lang="en-US" sz="1400" b="1" dirty="0"/>
          </a:p>
        </p:txBody>
      </p:sp>
      <p:pic>
        <p:nvPicPr>
          <p:cNvPr id="3" name="slide4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029075" y="6125089"/>
            <a:ext cx="609600" cy="609600"/>
          </a:xfrm>
          <a:prstGeom prst="rect">
            <a:avLst/>
          </a:prstGeom>
        </p:spPr>
      </p:pic>
    </p:spTree>
    <p:extLst>
      <p:ext uri="{BB962C8B-B14F-4D97-AF65-F5344CB8AC3E}">
        <p14:creationId xmlns:p14="http://schemas.microsoft.com/office/powerpoint/2010/main" val="2361261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3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3136"/>
            <a:ext cx="9144000" cy="6881136"/>
          </a:xfrm>
          <a:prstGeom prst="rect">
            <a:avLst/>
          </a:prstGeom>
        </p:spPr>
      </p:pic>
      <p:pic>
        <p:nvPicPr>
          <p:cNvPr id="5" name="Picture 4"/>
          <p:cNvPicPr>
            <a:picLocks noChangeAspect="1"/>
          </p:cNvPicPr>
          <p:nvPr/>
        </p:nvPicPr>
        <p:blipFill>
          <a:blip r:embed="rId6"/>
          <a:stretch>
            <a:fillRect/>
          </a:stretch>
        </p:blipFill>
        <p:spPr>
          <a:xfrm>
            <a:off x="4888379" y="3435240"/>
            <a:ext cx="4268500" cy="3419792"/>
          </a:xfrm>
          <a:prstGeom prst="rect">
            <a:avLst/>
          </a:prstGeom>
        </p:spPr>
      </p:pic>
      <p:pic>
        <p:nvPicPr>
          <p:cNvPr id="8" name="Picture 7"/>
          <p:cNvPicPr>
            <a:picLocks noChangeAspect="1"/>
          </p:cNvPicPr>
          <p:nvPr/>
        </p:nvPicPr>
        <p:blipFill>
          <a:blip r:embed="rId7"/>
          <a:stretch>
            <a:fillRect/>
          </a:stretch>
        </p:blipFill>
        <p:spPr>
          <a:xfrm>
            <a:off x="1302716" y="3111554"/>
            <a:ext cx="4016849" cy="3737783"/>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6839" y="2403244"/>
            <a:ext cx="1375055" cy="1443544"/>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9244" y="1901733"/>
            <a:ext cx="1248239" cy="324315"/>
          </a:xfrm>
          <a:prstGeom prst="rect">
            <a:avLst/>
          </a:prstGeom>
        </p:spPr>
      </p:pic>
      <p:pic>
        <p:nvPicPr>
          <p:cNvPr id="13" name="Picture 12"/>
          <p:cNvPicPr/>
          <p:nvPr/>
        </p:nvPicPr>
        <p:blipFill>
          <a:blip r:embed="rId10">
            <a:extLst>
              <a:ext uri="{28A0092B-C50C-407E-A947-70E740481C1C}">
                <a14:useLocalDpi xmlns:a14="http://schemas.microsoft.com/office/drawing/2010/main" val="0"/>
              </a:ext>
            </a:extLst>
          </a:blip>
          <a:stretch>
            <a:fillRect/>
          </a:stretch>
        </p:blipFill>
        <p:spPr>
          <a:xfrm>
            <a:off x="333811" y="244412"/>
            <a:ext cx="2281103" cy="517588"/>
          </a:xfrm>
          <a:prstGeom prst="rect">
            <a:avLst/>
          </a:prstGeom>
        </p:spPr>
      </p:pic>
      <p:sp>
        <p:nvSpPr>
          <p:cNvPr id="3" name="Title 2"/>
          <p:cNvSpPr>
            <a:spLocks noGrp="1"/>
          </p:cNvSpPr>
          <p:nvPr>
            <p:ph type="title"/>
          </p:nvPr>
        </p:nvSpPr>
        <p:spPr>
          <a:xfrm>
            <a:off x="3226377" y="50137"/>
            <a:ext cx="5876925" cy="779074"/>
          </a:xfrm>
        </p:spPr>
        <p:txBody>
          <a:bodyPr>
            <a:normAutofit/>
          </a:bodyPr>
          <a:lstStyle/>
          <a:p>
            <a:r>
              <a:rPr lang="en-US" sz="4000" b="1" dirty="0" smtClean="0">
                <a:latin typeface="+mn-lt"/>
              </a:rPr>
              <a:t>Additional Resources</a:t>
            </a:r>
            <a:endParaRPr lang="en-US" sz="4000" b="1" dirty="0">
              <a:latin typeface="+mn-lt"/>
            </a:endParaRPr>
          </a:p>
        </p:txBody>
      </p:sp>
      <p:sp>
        <p:nvSpPr>
          <p:cNvPr id="12" name="TextBox 11"/>
          <p:cNvSpPr txBox="1"/>
          <p:nvPr/>
        </p:nvSpPr>
        <p:spPr>
          <a:xfrm>
            <a:off x="3525869" y="1251967"/>
            <a:ext cx="3587392" cy="1323439"/>
          </a:xfrm>
          <a:prstGeom prst="rect">
            <a:avLst/>
          </a:prstGeom>
          <a:noFill/>
        </p:spPr>
        <p:txBody>
          <a:bodyPr wrap="none" rtlCol="0">
            <a:spAutoFit/>
          </a:bodyPr>
          <a:lstStyle/>
          <a:p>
            <a:pPr marL="342900" indent="-342900">
              <a:buFont typeface="Arial" panose="020B0604020202020204" pitchFamily="34" charset="0"/>
              <a:buChar char="•"/>
            </a:pPr>
            <a:r>
              <a:rPr lang="en-US" sz="2000" dirty="0" smtClean="0"/>
              <a:t>Link to the </a:t>
            </a:r>
            <a:r>
              <a:rPr lang="en-US" sz="2000" dirty="0" smtClean="0">
                <a:hlinkClick r:id="rId11"/>
              </a:rPr>
              <a:t>Speaker Bios</a:t>
            </a:r>
            <a:endParaRPr lang="en-US" sz="2000" dirty="0" smtClean="0"/>
          </a:p>
          <a:p>
            <a:pPr marL="342900" indent="-342900">
              <a:buFont typeface="Arial" panose="020B0604020202020204" pitchFamily="34" charset="0"/>
              <a:buChar char="•"/>
            </a:pPr>
            <a:r>
              <a:rPr lang="en-US" sz="2000" dirty="0" smtClean="0"/>
              <a:t>Download </a:t>
            </a:r>
            <a:r>
              <a:rPr lang="en-US" sz="2000" dirty="0" smtClean="0">
                <a:hlinkClick r:id="rId12"/>
              </a:rPr>
              <a:t>Podcast</a:t>
            </a:r>
            <a:r>
              <a:rPr lang="en-US" sz="2000" dirty="0" smtClean="0"/>
              <a:t> (MP3)</a:t>
            </a:r>
          </a:p>
          <a:p>
            <a:pPr marL="342900" indent="-342900">
              <a:buFont typeface="Arial" panose="020B0604020202020204" pitchFamily="34" charset="0"/>
              <a:buChar char="•"/>
            </a:pPr>
            <a:r>
              <a:rPr lang="en-US" sz="2000" dirty="0" smtClean="0"/>
              <a:t>Download </a:t>
            </a:r>
            <a:r>
              <a:rPr lang="en-US" sz="2000" dirty="0" smtClean="0">
                <a:hlinkClick r:id="rId13"/>
              </a:rPr>
              <a:t>PowerPoint</a:t>
            </a:r>
            <a:r>
              <a:rPr lang="en-US" sz="2000" dirty="0" smtClean="0"/>
              <a:t> (PPTX)</a:t>
            </a:r>
          </a:p>
          <a:p>
            <a:pPr marL="342900" indent="-342900">
              <a:buFont typeface="Arial" panose="020B0604020202020204" pitchFamily="34" charset="0"/>
              <a:buChar char="•"/>
            </a:pPr>
            <a:r>
              <a:rPr lang="en-US" sz="2000" dirty="0" smtClean="0"/>
              <a:t>Link to </a:t>
            </a:r>
            <a:r>
              <a:rPr lang="en-US" sz="2000" dirty="0" smtClean="0">
                <a:hlinkClick r:id="rId14"/>
              </a:rPr>
              <a:t>YouTube</a:t>
            </a:r>
            <a:r>
              <a:rPr lang="en-US" sz="2000" dirty="0" smtClean="0"/>
              <a:t> channel</a:t>
            </a:r>
            <a:endParaRPr lang="en-US" sz="2000" dirty="0"/>
          </a:p>
        </p:txBody>
      </p:sp>
      <p:sp>
        <p:nvSpPr>
          <p:cNvPr id="6" name="TextBox 5"/>
          <p:cNvSpPr txBox="1"/>
          <p:nvPr/>
        </p:nvSpPr>
        <p:spPr>
          <a:xfrm>
            <a:off x="3467793" y="853340"/>
            <a:ext cx="1274964" cy="461665"/>
          </a:xfrm>
          <a:prstGeom prst="rect">
            <a:avLst/>
          </a:prstGeom>
          <a:noFill/>
        </p:spPr>
        <p:txBody>
          <a:bodyPr wrap="none" rtlCol="0">
            <a:spAutoFit/>
          </a:bodyPr>
          <a:lstStyle/>
          <a:p>
            <a:r>
              <a:rPr lang="en-US" sz="2400" b="1" dirty="0" smtClean="0"/>
              <a:t>Webinar</a:t>
            </a:r>
            <a:endParaRPr lang="en-US" sz="2400" b="1" dirty="0"/>
          </a:p>
        </p:txBody>
      </p:sp>
      <p:sp>
        <p:nvSpPr>
          <p:cNvPr id="15" name="TextBox 14"/>
          <p:cNvSpPr txBox="1"/>
          <p:nvPr/>
        </p:nvSpPr>
        <p:spPr>
          <a:xfrm>
            <a:off x="3457362" y="2567194"/>
            <a:ext cx="2686441" cy="461665"/>
          </a:xfrm>
          <a:prstGeom prst="rect">
            <a:avLst/>
          </a:prstGeom>
          <a:noFill/>
        </p:spPr>
        <p:txBody>
          <a:bodyPr wrap="none" rtlCol="0">
            <a:spAutoFit/>
          </a:bodyPr>
          <a:lstStyle/>
          <a:p>
            <a:r>
              <a:rPr lang="en-US" sz="2400" b="1" dirty="0" smtClean="0"/>
              <a:t>Research &amp; Reports</a:t>
            </a:r>
            <a:endParaRPr lang="en-US" sz="2400" b="1" dirty="0"/>
          </a:p>
        </p:txBody>
      </p:sp>
      <p:sp>
        <p:nvSpPr>
          <p:cNvPr id="17" name="TextBox 16"/>
          <p:cNvSpPr txBox="1"/>
          <p:nvPr/>
        </p:nvSpPr>
        <p:spPr>
          <a:xfrm>
            <a:off x="3525869" y="2954950"/>
            <a:ext cx="4594591" cy="1015663"/>
          </a:xfrm>
          <a:prstGeom prst="rect">
            <a:avLst/>
          </a:prstGeom>
          <a:noFill/>
        </p:spPr>
        <p:txBody>
          <a:bodyPr wrap="none" rtlCol="0">
            <a:spAutoFit/>
          </a:bodyPr>
          <a:lstStyle/>
          <a:p>
            <a:pPr marL="342900" indent="-342900">
              <a:buFont typeface="Arial" panose="020B0604020202020204" pitchFamily="34" charset="0"/>
              <a:buChar char="•"/>
            </a:pPr>
            <a:r>
              <a:rPr lang="en-US" sz="2000" dirty="0" smtClean="0"/>
              <a:t>TRI’s Research Report page  </a:t>
            </a:r>
          </a:p>
          <a:p>
            <a:pPr marL="342900" indent="-342900">
              <a:buFont typeface="Arial" panose="020B0604020202020204" pitchFamily="34" charset="0"/>
              <a:buChar char="•"/>
            </a:pPr>
            <a:r>
              <a:rPr lang="en-US" sz="2000" dirty="0" smtClean="0"/>
              <a:t>Black Swan Telecom Journal homepage</a:t>
            </a:r>
            <a:br>
              <a:rPr lang="en-US" sz="2000" dirty="0" smtClean="0"/>
            </a:br>
            <a:r>
              <a:rPr lang="en-US" sz="2000" dirty="0" smtClean="0"/>
              <a:t>    (includes Solution Guide links)</a:t>
            </a:r>
          </a:p>
        </p:txBody>
      </p:sp>
      <p:sp>
        <p:nvSpPr>
          <p:cNvPr id="14" name="TextBox 13"/>
          <p:cNvSpPr txBox="1"/>
          <p:nvPr/>
        </p:nvSpPr>
        <p:spPr>
          <a:xfrm>
            <a:off x="71982" y="6455787"/>
            <a:ext cx="1475212" cy="307777"/>
          </a:xfrm>
          <a:prstGeom prst="rect">
            <a:avLst/>
          </a:prstGeom>
          <a:noFill/>
        </p:spPr>
        <p:txBody>
          <a:bodyPr wrap="none" rtlCol="0">
            <a:spAutoFit/>
          </a:bodyPr>
          <a:lstStyle/>
          <a:p>
            <a:r>
              <a:rPr lang="en-US" sz="1400" b="1" dirty="0" smtClean="0">
                <a:hlinkClick r:id="rId15" action="ppaction://hlinksldjump"/>
              </a:rPr>
              <a:t>Table of Contents</a:t>
            </a:r>
            <a:endParaRPr lang="en-US" sz="1400" b="1" dirty="0"/>
          </a:p>
        </p:txBody>
      </p:sp>
      <p:pic>
        <p:nvPicPr>
          <p:cNvPr id="2" name="slide4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504788" y="5447769"/>
            <a:ext cx="609600" cy="609600"/>
          </a:xfrm>
          <a:prstGeom prst="rect">
            <a:avLst/>
          </a:prstGeom>
        </p:spPr>
      </p:pic>
    </p:spTree>
    <p:extLst>
      <p:ext uri="{BB962C8B-B14F-4D97-AF65-F5344CB8AC3E}">
        <p14:creationId xmlns:p14="http://schemas.microsoft.com/office/powerpoint/2010/main" val="1454796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25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FF5"/>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259612861"/>
              </p:ext>
            </p:extLst>
          </p:nvPr>
        </p:nvGraphicFramePr>
        <p:xfrm>
          <a:off x="356135" y="587139"/>
          <a:ext cx="4177363" cy="7467798"/>
        </p:xfrm>
        <a:graphic>
          <a:graphicData uri="http://schemas.openxmlformats.org/drawingml/2006/table">
            <a:tbl>
              <a:tblPr/>
              <a:tblGrid>
                <a:gridCol w="3570652"/>
                <a:gridCol w="109407"/>
                <a:gridCol w="427682"/>
                <a:gridCol w="69622"/>
              </a:tblGrid>
              <a:tr h="170641">
                <a:tc gridSpan="4">
                  <a:txBody>
                    <a:bodyPr/>
                    <a:lstStyle/>
                    <a:p>
                      <a:r>
                        <a:rPr lang="sv-SE" sz="1400" b="1" dirty="0"/>
                        <a:t>Dan Baker, Black Swan Telecom Journal (4:00 </a:t>
                      </a:r>
                      <a:r>
                        <a:rPr lang="sv-SE" sz="1400" b="1" dirty="0" smtClean="0"/>
                        <a:t>minutes)</a:t>
                      </a:r>
                      <a:endParaRPr lang="sv-SE" sz="1400" b="1" dirty="0"/>
                    </a:p>
                  </a:txBody>
                  <a:tcPr marL="0" marR="0" marT="0" marB="0" anchor="ctr">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r>
              <a:tr h="962905">
                <a:tc gridSpan="3">
                  <a:txBody>
                    <a:bodyPr/>
                    <a:lstStyle/>
                    <a:p>
                      <a:r>
                        <a:rPr lang="en-US" sz="1400" dirty="0" smtClean="0"/>
                        <a:t>1. </a:t>
                      </a:r>
                      <a:r>
                        <a:rPr lang="en-US" sz="1400" dirty="0" smtClean="0">
                          <a:hlinkClick r:id="rId3" action="ppaction://hlinksldjump"/>
                        </a:rPr>
                        <a:t>Wangiri </a:t>
                      </a:r>
                      <a:r>
                        <a:rPr lang="en-US" sz="1400" dirty="0" smtClean="0">
                          <a:hlinkClick r:id="rId3" action="ppaction://hlinksldjump"/>
                        </a:rPr>
                        <a:t>Warriors Introduction</a:t>
                      </a:r>
                      <a:endParaRPr lang="en-US" sz="1400" dirty="0"/>
                    </a:p>
                    <a:p>
                      <a:r>
                        <a:rPr lang="en-US" sz="1400" dirty="0" smtClean="0"/>
                        <a:t>2. </a:t>
                      </a:r>
                      <a:r>
                        <a:rPr lang="en-US" sz="1400" dirty="0" smtClean="0">
                          <a:hlinkClick r:id="rId4" action="ppaction://hlinksldjump"/>
                        </a:rPr>
                        <a:t>NHK's </a:t>
                      </a:r>
                      <a:r>
                        <a:rPr lang="en-US" sz="1400" dirty="0">
                          <a:hlinkClick r:id="rId4" action="ppaction://hlinksldjump"/>
                        </a:rPr>
                        <a:t>Annual Taiga Drama</a:t>
                      </a:r>
                      <a:endParaRPr lang="en-US" sz="1400" dirty="0"/>
                    </a:p>
                    <a:p>
                      <a:r>
                        <a:rPr lang="en-US" sz="1400" dirty="0" smtClean="0"/>
                        <a:t>3. </a:t>
                      </a:r>
                      <a:r>
                        <a:rPr lang="en-US" sz="1400" dirty="0" smtClean="0">
                          <a:hlinkClick r:id="rId5" action="ppaction://hlinksldjump"/>
                        </a:rPr>
                        <a:t>The </a:t>
                      </a:r>
                      <a:r>
                        <a:rPr lang="en-US" sz="1400" dirty="0" smtClean="0">
                          <a:hlinkClick r:id="rId5" action="ppaction://hlinksldjump"/>
                        </a:rPr>
                        <a:t>Big</a:t>
                      </a:r>
                      <a:r>
                        <a:rPr lang="en-US" sz="1400" baseline="0" dirty="0" smtClean="0">
                          <a:hlinkClick r:id="rId5" action="ppaction://hlinksldjump"/>
                        </a:rPr>
                        <a:t> Expense</a:t>
                      </a:r>
                      <a:r>
                        <a:rPr lang="en-US" sz="1400" dirty="0" smtClean="0">
                          <a:hlinkClick r:id="rId5" action="ppaction://hlinksldjump"/>
                        </a:rPr>
                        <a:t> of </a:t>
                      </a:r>
                      <a:r>
                        <a:rPr lang="en-US" sz="1400" dirty="0">
                          <a:hlinkClick r:id="rId5" action="ppaction://hlinksldjump"/>
                        </a:rPr>
                        <a:t>Samurai </a:t>
                      </a:r>
                      <a:r>
                        <a:rPr lang="en-US" sz="1400" dirty="0" smtClean="0">
                          <a:hlinkClick r:id="rId5" action="ppaction://hlinksldjump"/>
                        </a:rPr>
                        <a:t>Dramas</a:t>
                      </a:r>
                      <a:endParaRPr lang="en-US" sz="1400" dirty="0" smtClean="0"/>
                    </a:p>
                    <a:p>
                      <a:r>
                        <a:rPr lang="en-US" sz="1400" dirty="0" smtClean="0"/>
                        <a:t>4. </a:t>
                      </a:r>
                      <a:r>
                        <a:rPr lang="en-US" sz="1400" dirty="0" smtClean="0">
                          <a:hlinkClick r:id="rId6" action="ppaction://hlinksldjump"/>
                        </a:rPr>
                        <a:t>Why </a:t>
                      </a:r>
                      <a:r>
                        <a:rPr lang="en-US" sz="1400" dirty="0" smtClean="0">
                          <a:hlinkClick r:id="rId6" action="ppaction://hlinksldjump"/>
                        </a:rPr>
                        <a:t>Spend Big on Fraud Control?</a:t>
                      </a:r>
                      <a:endParaRPr lang="en-US" sz="1400" dirty="0" smtClean="0"/>
                    </a:p>
                    <a:p>
                      <a:r>
                        <a:rPr lang="en-US" sz="1400" dirty="0" smtClean="0"/>
                        <a:t>5. </a:t>
                      </a:r>
                      <a:r>
                        <a:rPr lang="en-US" sz="1400" dirty="0" smtClean="0">
                          <a:hlinkClick r:id="rId7" action="ppaction://hlinksldjump"/>
                        </a:rPr>
                        <a:t>What </a:t>
                      </a:r>
                      <a:r>
                        <a:rPr lang="en-US" sz="1400" dirty="0" smtClean="0">
                          <a:hlinkClick r:id="rId7" action="ppaction://hlinksldjump"/>
                        </a:rPr>
                        <a:t>is Wangiri Fraud?</a:t>
                      </a:r>
                      <a:r>
                        <a:rPr lang="en-US" sz="1400" dirty="0" smtClean="0"/>
                        <a:t/>
                      </a:r>
                      <a:br>
                        <a:rPr lang="en-US" sz="1400" dirty="0" smtClean="0"/>
                      </a:br>
                      <a:r>
                        <a:rPr lang="en-US" sz="900" dirty="0" smtClean="0"/>
                        <a:t>  </a:t>
                      </a:r>
                    </a:p>
                  </a:txBody>
                  <a:tcPr marL="0" marR="0" marT="0" marB="0" anchor="ctr">
                    <a:lnL>
                      <a:noFill/>
                    </a:lnL>
                    <a:lnR>
                      <a:noFill/>
                    </a:lnR>
                    <a:lnT>
                      <a:noFill/>
                    </a:lnT>
                    <a:lnB>
                      <a:noFill/>
                    </a:lnB>
                  </a:tcPr>
                </a:tc>
                <a:tc hMerge="1">
                  <a:txBody>
                    <a:bodyPr/>
                    <a:lstStyle/>
                    <a:p>
                      <a:endParaRPr lang="en-US" sz="1050" dirty="0"/>
                    </a:p>
                  </a:txBody>
                  <a:tcPr marL="0" marR="0" marT="0" marB="0" anchor="ctr">
                    <a:lnL>
                      <a:noFill/>
                    </a:lnL>
                    <a:lnR>
                      <a:noFill/>
                    </a:lnR>
                    <a:lnT>
                      <a:noFill/>
                    </a:lnT>
                    <a:lnB>
                      <a:noFill/>
                    </a:lnB>
                  </a:tcPr>
                </a:tc>
                <a:tc hMerge="1">
                  <a:txBody>
                    <a:bodyPr/>
                    <a:lstStyle/>
                    <a:p>
                      <a:endParaRPr lang="en-US"/>
                    </a:p>
                  </a:txBody>
                  <a:tcPr/>
                </a:tc>
                <a:tc>
                  <a:txBody>
                    <a:bodyPr/>
                    <a:lstStyle/>
                    <a:p>
                      <a:endParaRPr lang="en-US" dirty="0"/>
                    </a:p>
                  </a:txBody>
                  <a:tcPr marL="0" marR="0" marT="0" marB="0" anchor="ctr">
                    <a:lnL>
                      <a:noFill/>
                    </a:lnL>
                    <a:lnR>
                      <a:noFill/>
                    </a:lnR>
                    <a:lnT>
                      <a:noFill/>
                    </a:lnT>
                    <a:lnB>
                      <a:noFill/>
                    </a:lnB>
                  </a:tcPr>
                </a:tc>
              </a:tr>
              <a:tr h="170641">
                <a:tc gridSpan="4">
                  <a:txBody>
                    <a:bodyPr/>
                    <a:lstStyle/>
                    <a:p>
                      <a:r>
                        <a:rPr lang="en-US" sz="1400" b="1" dirty="0"/>
                        <a:t>Colin Yates, Yates Fraud Consulting (13:45)</a:t>
                      </a:r>
                    </a:p>
                  </a:txBody>
                  <a:tcPr marL="0" marR="0" marT="0" marB="0" anchor="ctr">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r>
              <a:tr h="1828300">
                <a:tc>
                  <a:txBody>
                    <a:bodyPr/>
                    <a:lstStyle/>
                    <a:p>
                      <a:r>
                        <a:rPr lang="en-US" sz="1400" dirty="0" smtClean="0"/>
                        <a:t>6. </a:t>
                      </a:r>
                      <a:r>
                        <a:rPr lang="en-US" sz="1400" dirty="0" smtClean="0">
                          <a:hlinkClick r:id="rId8" action="ppaction://hlinksldjump"/>
                        </a:rPr>
                        <a:t>Introducing </a:t>
                      </a:r>
                      <a:r>
                        <a:rPr lang="en-US" sz="1400" dirty="0" smtClean="0">
                          <a:hlinkClick r:id="rId8" action="ppaction://hlinksldjump"/>
                        </a:rPr>
                        <a:t>Yates </a:t>
                      </a:r>
                      <a:r>
                        <a:rPr lang="en-US" sz="1400" dirty="0">
                          <a:hlinkClick r:id="rId8" action="ppaction://hlinksldjump"/>
                        </a:rPr>
                        <a:t>Consulting</a:t>
                      </a:r>
                      <a:endParaRPr lang="en-US" sz="1400" dirty="0"/>
                    </a:p>
                    <a:p>
                      <a:r>
                        <a:rPr lang="en-US" sz="1400" dirty="0" smtClean="0"/>
                        <a:t>7. </a:t>
                      </a:r>
                      <a:r>
                        <a:rPr lang="en-US" sz="1400" dirty="0">
                          <a:hlinkClick r:id="rId9" action="ppaction://hlinksldjump"/>
                        </a:rPr>
                        <a:t>The Worldwide Wangiri Threat</a:t>
                      </a:r>
                      <a:endParaRPr lang="en-US" sz="1400" dirty="0"/>
                    </a:p>
                    <a:p>
                      <a:r>
                        <a:rPr lang="en-US" sz="1400" dirty="0" smtClean="0"/>
                        <a:t>8. </a:t>
                      </a:r>
                      <a:r>
                        <a:rPr lang="en-US" sz="1400" dirty="0">
                          <a:hlinkClick r:id="rId10" action="ppaction://hlinksldjump"/>
                        </a:rPr>
                        <a:t>How Fraudsters Coordinate Wangiri</a:t>
                      </a:r>
                      <a:endParaRPr lang="en-US" sz="1400" dirty="0"/>
                    </a:p>
                    <a:p>
                      <a:r>
                        <a:rPr lang="en-US" sz="1400" dirty="0" smtClean="0"/>
                        <a:t>9. </a:t>
                      </a:r>
                      <a:r>
                        <a:rPr lang="en-US" sz="1400" dirty="0" smtClean="0">
                          <a:hlinkClick r:id="rId11" action="ppaction://hlinksldjump"/>
                        </a:rPr>
                        <a:t>A</a:t>
                      </a:r>
                      <a:r>
                        <a:rPr lang="en-US" sz="1400" baseline="0" dirty="0" smtClean="0">
                          <a:hlinkClick r:id="rId11" action="ppaction://hlinksldjump"/>
                        </a:rPr>
                        <a:t> Connotation</a:t>
                      </a:r>
                      <a:r>
                        <a:rPr lang="en-US" sz="1400" dirty="0" smtClean="0">
                          <a:hlinkClick r:id="rId11" action="ppaction://hlinksldjump"/>
                        </a:rPr>
                        <a:t> </a:t>
                      </a:r>
                      <a:r>
                        <a:rPr lang="en-US" sz="1400" dirty="0">
                          <a:hlinkClick r:id="rId11" action="ppaction://hlinksldjump"/>
                        </a:rPr>
                        <a:t>of </a:t>
                      </a:r>
                      <a:r>
                        <a:rPr lang="en-US" sz="1400" dirty="0" smtClean="0">
                          <a:hlinkClick r:id="rId11" action="ppaction://hlinksldjump"/>
                        </a:rPr>
                        <a:t>“Wangiri”</a:t>
                      </a:r>
                      <a:endParaRPr lang="en-US" sz="1400" dirty="0"/>
                    </a:p>
                    <a:p>
                      <a:r>
                        <a:rPr lang="en-US" sz="1400" dirty="0" smtClean="0"/>
                        <a:t>10. </a:t>
                      </a:r>
                      <a:r>
                        <a:rPr lang="en-US" sz="1400" dirty="0">
                          <a:hlinkClick r:id="rId12" action="ppaction://hlinksldjump"/>
                        </a:rPr>
                        <a:t>IPRN Number </a:t>
                      </a:r>
                      <a:r>
                        <a:rPr lang="en-US" sz="1400" dirty="0" smtClean="0">
                          <a:hlinkClick r:id="rId12" action="ppaction://hlinksldjump"/>
                        </a:rPr>
                        <a:t>Trends</a:t>
                      </a:r>
                      <a:endParaRPr lang="en-US" sz="1400" dirty="0" smtClean="0"/>
                    </a:p>
                    <a:p>
                      <a:r>
                        <a:rPr lang="en-US" sz="1400" dirty="0" smtClean="0"/>
                        <a:t>11. </a:t>
                      </a:r>
                      <a:r>
                        <a:rPr lang="en-US" sz="1400" dirty="0" smtClean="0">
                          <a:hlinkClick r:id="rId13" action="ppaction://hlinksldjump"/>
                        </a:rPr>
                        <a:t>Pacific </a:t>
                      </a:r>
                      <a:r>
                        <a:rPr lang="en-US" sz="1400" dirty="0" smtClean="0">
                          <a:hlinkClick r:id="rId13" action="ppaction://hlinksldjump"/>
                        </a:rPr>
                        <a:t>Islands &amp; Fraud</a:t>
                      </a:r>
                      <a:endParaRPr lang="en-US" sz="1400" dirty="0" smtClean="0"/>
                    </a:p>
                    <a:p>
                      <a:r>
                        <a:rPr lang="en-US" sz="1400" dirty="0" smtClean="0"/>
                        <a:t>12. </a:t>
                      </a:r>
                      <a:r>
                        <a:rPr lang="en-US" sz="1400" dirty="0" smtClean="0">
                          <a:hlinkClick r:id="rId14" action="ppaction://hlinksldjump"/>
                        </a:rPr>
                        <a:t>Huge IPRN Volume Spike</a:t>
                      </a:r>
                      <a:endParaRPr lang="en-US" sz="1400" dirty="0" smtClean="0"/>
                    </a:p>
                    <a:p>
                      <a:r>
                        <a:rPr lang="en-US" sz="1400" dirty="0" smtClean="0"/>
                        <a:t>13. </a:t>
                      </a:r>
                      <a:r>
                        <a:rPr lang="en-US" sz="1400" dirty="0" smtClean="0">
                          <a:hlinkClick r:id="rId15" action="ppaction://hlinksldjump"/>
                        </a:rPr>
                        <a:t>PRISM</a:t>
                      </a:r>
                      <a:r>
                        <a:rPr lang="en-US" sz="1400" dirty="0" smtClean="0">
                          <a:hlinkClick r:id="rId15" action="ppaction://hlinksldjump"/>
                        </a:rPr>
                        <a:t>, the IPRN Database</a:t>
                      </a:r>
                      <a:endParaRPr lang="en-US" sz="1400" dirty="0" smtClean="0"/>
                    </a:p>
                    <a:p>
                      <a:r>
                        <a:rPr lang="en-US" sz="1400" dirty="0" smtClean="0"/>
                        <a:t>14. </a:t>
                      </a:r>
                      <a:r>
                        <a:rPr lang="en-US" sz="1400" dirty="0" smtClean="0">
                          <a:hlinkClick r:id="rId16" action="ppaction://hlinksldjump"/>
                        </a:rPr>
                        <a:t>Solution </a:t>
                      </a:r>
                      <a:r>
                        <a:rPr lang="en-US" sz="1400" dirty="0" smtClean="0">
                          <a:hlinkClick r:id="rId16" action="ppaction://hlinksldjump"/>
                        </a:rPr>
                        <a:t>Guide on PRISM</a:t>
                      </a:r>
                      <a:endParaRPr lang="en-US" sz="1400" dirty="0" smtClean="0"/>
                    </a:p>
                    <a:p>
                      <a:r>
                        <a:rPr lang="en-US" sz="1400" dirty="0" smtClean="0"/>
                        <a:t>15. </a:t>
                      </a:r>
                      <a:r>
                        <a:rPr lang="en-US" sz="1400" dirty="0" smtClean="0">
                          <a:hlinkClick r:id="rId17" action="ppaction://hlinksldjump"/>
                        </a:rPr>
                        <a:t>Fraudsters </a:t>
                      </a:r>
                      <a:r>
                        <a:rPr lang="en-US" sz="1400" dirty="0" smtClean="0">
                          <a:hlinkClick r:id="rId17" action="ppaction://hlinksldjump"/>
                        </a:rPr>
                        <a:t>as Predators</a:t>
                      </a:r>
                      <a:r>
                        <a:rPr lang="en-US" sz="1400" dirty="0" smtClean="0"/>
                        <a:t/>
                      </a:r>
                      <a:br>
                        <a:rPr lang="en-US" sz="1400" dirty="0" smtClean="0"/>
                      </a:br>
                      <a:r>
                        <a:rPr lang="en-US" sz="1000" dirty="0" smtClean="0"/>
                        <a:t>     </a:t>
                      </a:r>
                    </a:p>
                  </a:txBody>
                  <a:tcPr marL="0" marR="0" marT="0" marB="0" anchor="ctr">
                    <a:lnL>
                      <a:noFill/>
                    </a:lnL>
                    <a:lnR>
                      <a:noFill/>
                    </a:lnR>
                    <a:lnT>
                      <a:noFill/>
                    </a:lnT>
                    <a:lnB>
                      <a:noFill/>
                    </a:lnB>
                  </a:tcPr>
                </a:tc>
                <a:tc gridSpan="3">
                  <a:txBody>
                    <a:bodyPr/>
                    <a:lstStyle/>
                    <a:p>
                      <a:endParaRPr lang="en-US" sz="1050" dirty="0"/>
                    </a:p>
                  </a:txBody>
                  <a:tcPr marL="0" marR="0" marT="0" marB="0" anchor="ctr">
                    <a:lnL>
                      <a:noFill/>
                    </a:lnL>
                    <a:lnR>
                      <a:noFill/>
                    </a:lnR>
                    <a:lnT>
                      <a:noFill/>
                    </a:lnT>
                    <a:lnB>
                      <a:noFill/>
                    </a:lnB>
                  </a:tcPr>
                </a:tc>
                <a:tc hMerge="1">
                  <a:txBody>
                    <a:bodyPr/>
                    <a:lstStyle/>
                    <a:p>
                      <a:endParaRPr lang="en-US"/>
                    </a:p>
                  </a:txBody>
                  <a:tcPr/>
                </a:tc>
                <a:tc hMerge="1">
                  <a:txBody>
                    <a:bodyPr/>
                    <a:lstStyle/>
                    <a:p>
                      <a:endParaRPr lang="en-US"/>
                    </a:p>
                  </a:txBody>
                  <a:tcPr/>
                </a:tc>
              </a:tr>
              <a:tr h="1706414">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400" b="1" dirty="0" smtClean="0"/>
                        <a:t>Igor Skutsenya, Lanck Telecom (8:40) </a:t>
                      </a:r>
                    </a:p>
                    <a:p>
                      <a:r>
                        <a:rPr lang="en-US" sz="1400" dirty="0" smtClean="0"/>
                        <a:t>16. </a:t>
                      </a:r>
                      <a:r>
                        <a:rPr lang="en-US" sz="1400" dirty="0" smtClean="0">
                          <a:hlinkClick r:id="rId18" action="ppaction://hlinksldjump"/>
                        </a:rPr>
                        <a:t>Lanck Telecom Introduction</a:t>
                      </a:r>
                      <a:endParaRPr lang="en-US" sz="1400" dirty="0" smtClean="0"/>
                    </a:p>
                    <a:p>
                      <a:r>
                        <a:rPr lang="en-US" sz="1400" dirty="0" smtClean="0"/>
                        <a:t>17. </a:t>
                      </a:r>
                      <a:r>
                        <a:rPr lang="en-US" sz="1400" dirty="0" smtClean="0">
                          <a:hlinkClick r:id="rId19" action="ppaction://hlinksldjump"/>
                        </a:rPr>
                        <a:t>The Wangiri Threat</a:t>
                      </a:r>
                      <a:endParaRPr lang="en-US" sz="1400" dirty="0" smtClean="0"/>
                    </a:p>
                    <a:p>
                      <a:r>
                        <a:rPr lang="en-US" sz="1400" dirty="0" smtClean="0"/>
                        <a:t>18. </a:t>
                      </a:r>
                      <a:r>
                        <a:rPr lang="en-US" sz="1400" dirty="0" smtClean="0">
                          <a:hlinkClick r:id="rId20" action="ppaction://hlinksldjump"/>
                        </a:rPr>
                        <a:t>How Lanck Detects Wangiri</a:t>
                      </a:r>
                      <a:endParaRPr lang="en-US" sz="1400" dirty="0" smtClean="0"/>
                    </a:p>
                    <a:p>
                      <a:r>
                        <a:rPr lang="en-US" sz="1400" dirty="0" smtClean="0"/>
                        <a:t>19. </a:t>
                      </a:r>
                      <a:r>
                        <a:rPr lang="en-US" sz="1400" dirty="0" smtClean="0">
                          <a:hlinkClick r:id="rId21" action="ppaction://hlinksldjump"/>
                        </a:rPr>
                        <a:t>Discovery of Wangiri 2.0</a:t>
                      </a:r>
                      <a:endParaRPr lang="en-US" sz="1400" dirty="0" smtClean="0"/>
                    </a:p>
                    <a:p>
                      <a:r>
                        <a:rPr lang="en-US" sz="1400" dirty="0" smtClean="0"/>
                        <a:t>20. </a:t>
                      </a:r>
                      <a:r>
                        <a:rPr lang="en-US" sz="1400" dirty="0" smtClean="0">
                          <a:hlinkClick r:id="rId22" action="ppaction://hlinksldjump"/>
                        </a:rPr>
                        <a:t>Enterprises at Risk in Wangiri 2.0</a:t>
                      </a:r>
                      <a:endParaRPr lang="en-US" sz="1400" dirty="0" smtClean="0"/>
                    </a:p>
                    <a:p>
                      <a:r>
                        <a:rPr lang="en-US" sz="1400" dirty="0" smtClean="0"/>
                        <a:t>21. </a:t>
                      </a:r>
                      <a:r>
                        <a:rPr lang="en-US" sz="1400" dirty="0" smtClean="0">
                          <a:hlinkClick r:id="rId23" action="ppaction://hlinksldjump"/>
                        </a:rPr>
                        <a:t>How Lanck Blocks Wangiri 2.0</a:t>
                      </a:r>
                      <a:endParaRPr lang="en-US" sz="1400" dirty="0" smtClean="0"/>
                    </a:p>
                    <a:p>
                      <a:r>
                        <a:rPr lang="en-US" sz="1400" dirty="0" smtClean="0"/>
                        <a:t>22. </a:t>
                      </a:r>
                      <a:r>
                        <a:rPr lang="en-US" sz="1400" dirty="0" smtClean="0">
                          <a:hlinkClick r:id="rId24" action="ppaction://hlinksldjump"/>
                        </a:rPr>
                        <a:t>Best </a:t>
                      </a:r>
                      <a:r>
                        <a:rPr lang="en-US" sz="1400" dirty="0" smtClean="0">
                          <a:hlinkClick r:id="rId24" action="ppaction://hlinksldjump"/>
                        </a:rPr>
                        <a:t>Practice Advice?</a:t>
                      </a:r>
                      <a:endParaRPr lang="en-US" sz="1400" dirty="0" smtClean="0"/>
                    </a:p>
                    <a:p>
                      <a:r>
                        <a:rPr lang="en-US" sz="1400" dirty="0" smtClean="0"/>
                        <a:t>23. </a:t>
                      </a:r>
                      <a:r>
                        <a:rPr lang="en-US" sz="1400" dirty="0" smtClean="0">
                          <a:hlinkClick r:id="rId25" action="ppaction://hlinksldjump"/>
                        </a:rPr>
                        <a:t>FMS </a:t>
                      </a:r>
                      <a:r>
                        <a:rPr lang="en-US" sz="1400" dirty="0" smtClean="0">
                          <a:hlinkClick r:id="rId25" action="ppaction://hlinksldjump"/>
                        </a:rPr>
                        <a:t>Features to Look For</a:t>
                      </a:r>
                      <a:endParaRPr lang="en-US" sz="1400" dirty="0" smtClean="0"/>
                    </a:p>
                    <a:p>
                      <a:r>
                        <a:rPr lang="en-US" sz="1400" dirty="0" smtClean="0"/>
                        <a:t>24. </a:t>
                      </a:r>
                      <a:r>
                        <a:rPr lang="en-US" sz="1400" dirty="0" smtClean="0">
                          <a:hlinkClick r:id="rId26" action="ppaction://hlinksldjump"/>
                        </a:rPr>
                        <a:t>Solution Guide on Lanck FMS</a:t>
                      </a:r>
                      <a:endParaRPr lang="sv-SE" sz="1400" b="1" dirty="0"/>
                    </a:p>
                  </a:txBody>
                  <a:tcPr marL="0" marR="0" marT="0" marB="0" anchor="ctr">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r>
              <a:tr h="1417518">
                <a:tc gridSpan="2">
                  <a:txBody>
                    <a:bodyPr/>
                    <a:lstStyle/>
                    <a:p>
                      <a:endParaRPr lang="en-US" sz="1400" dirty="0"/>
                    </a:p>
                  </a:txBody>
                  <a:tcPr marL="0" marR="0" marT="0" marB="0" anchor="ctr">
                    <a:lnL>
                      <a:noFill/>
                    </a:lnL>
                    <a:lnR>
                      <a:noFill/>
                    </a:lnR>
                    <a:lnT>
                      <a:noFill/>
                    </a:lnT>
                    <a:lnB>
                      <a:noFill/>
                    </a:lnB>
                  </a:tcPr>
                </a:tc>
                <a:tc hMerge="1">
                  <a:txBody>
                    <a:bodyPr/>
                    <a:lstStyle/>
                    <a:p>
                      <a:endParaRPr lang="en-US"/>
                    </a:p>
                  </a:txBody>
                  <a:tcPr/>
                </a:tc>
                <a:tc gridSpan="2">
                  <a:txBody>
                    <a:bodyPr/>
                    <a:lstStyle/>
                    <a:p>
                      <a:endParaRPr lang="en-US" dirty="0"/>
                    </a:p>
                  </a:txBody>
                  <a:tcPr marL="0" marR="0" marT="0" marB="0" anchor="ctr">
                    <a:lnL>
                      <a:noFill/>
                    </a:lnL>
                    <a:lnR>
                      <a:noFill/>
                    </a:lnR>
                    <a:lnT>
                      <a:noFill/>
                    </a:lnT>
                    <a:lnB>
                      <a:noFill/>
                    </a:lnB>
                  </a:tcPr>
                </a:tc>
                <a:tc hMerge="1">
                  <a:txBody>
                    <a:bodyPr/>
                    <a:lstStyle/>
                    <a:p>
                      <a:endParaRPr lang="en-US"/>
                    </a:p>
                  </a:txBody>
                  <a:tcPr/>
                </a:tc>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820455504"/>
              </p:ext>
            </p:extLst>
          </p:nvPr>
        </p:nvGraphicFramePr>
        <p:xfrm>
          <a:off x="4680884" y="558264"/>
          <a:ext cx="4260984" cy="6187440"/>
        </p:xfrm>
        <a:graphic>
          <a:graphicData uri="http://schemas.openxmlformats.org/drawingml/2006/table">
            <a:tbl>
              <a:tblPr/>
              <a:tblGrid>
                <a:gridCol w="3606468"/>
                <a:gridCol w="218473"/>
                <a:gridCol w="130697"/>
                <a:gridCol w="305346"/>
              </a:tblGrid>
              <a:tr h="90653">
                <a:tc gridSpan="4">
                  <a:txBody>
                    <a:bodyPr/>
                    <a:lstStyle/>
                    <a:p>
                      <a:r>
                        <a:rPr lang="en-US" sz="1400" b="1" dirty="0"/>
                        <a:t>John Haraburda, iconectiv (16:12)</a:t>
                      </a:r>
                    </a:p>
                  </a:txBody>
                  <a:tcPr marL="0" marR="0" marT="0" marB="0" anchor="ctr">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r>
              <a:tr h="1087834">
                <a:tc gridSpan="3">
                  <a:txBody>
                    <a:bodyPr/>
                    <a:lstStyle/>
                    <a:p>
                      <a:pPr defTabSz="971550"/>
                      <a:r>
                        <a:rPr lang="en-US" sz="1400" dirty="0" smtClean="0"/>
                        <a:t>25. </a:t>
                      </a:r>
                      <a:r>
                        <a:rPr lang="en-US" sz="1400" dirty="0">
                          <a:hlinkClick r:id="rId27" action="ppaction://hlinksldjump"/>
                        </a:rPr>
                        <a:t>iconectiv &amp; TruNumber Protect</a:t>
                      </a:r>
                      <a:endParaRPr lang="en-US" sz="1400" dirty="0"/>
                    </a:p>
                    <a:p>
                      <a:r>
                        <a:rPr lang="en-US" sz="1400" dirty="0" smtClean="0"/>
                        <a:t>26. </a:t>
                      </a:r>
                      <a:r>
                        <a:rPr lang="en-US" sz="1400" dirty="0">
                          <a:hlinkClick r:id="rId28" action="ppaction://hlinksldjump"/>
                        </a:rPr>
                        <a:t>Global Numbers Database vs. Blacklist</a:t>
                      </a:r>
                      <a:endParaRPr lang="en-US" sz="1400" dirty="0"/>
                    </a:p>
                    <a:p>
                      <a:r>
                        <a:rPr lang="en-US" sz="1400" dirty="0" smtClean="0"/>
                        <a:t>27. </a:t>
                      </a:r>
                      <a:r>
                        <a:rPr lang="en-US" sz="1400" dirty="0">
                          <a:hlinkClick r:id="rId29" action="ppaction://hlinksldjump"/>
                        </a:rPr>
                        <a:t>Using Cloud Database to Stop Wangiri</a:t>
                      </a:r>
                      <a:endParaRPr lang="en-US" sz="1400" dirty="0"/>
                    </a:p>
                    <a:p>
                      <a:r>
                        <a:rPr lang="en-US" sz="1400" dirty="0" smtClean="0"/>
                        <a:t>28. </a:t>
                      </a:r>
                      <a:r>
                        <a:rPr lang="en-US" sz="1400" dirty="0">
                          <a:hlinkClick r:id="rId30" action="ppaction://hlinksldjump"/>
                        </a:rPr>
                        <a:t>Use Case for Proactive Blocking</a:t>
                      </a:r>
                      <a:endParaRPr lang="en-US" sz="1400" dirty="0"/>
                    </a:p>
                    <a:p>
                      <a:r>
                        <a:rPr lang="en-US" sz="1400" dirty="0" smtClean="0"/>
                        <a:t>29. </a:t>
                      </a:r>
                      <a:r>
                        <a:rPr lang="en-US" sz="1400" dirty="0">
                          <a:hlinkClick r:id="rId31" action="ppaction://hlinksldjump"/>
                        </a:rPr>
                        <a:t>Making the Leap to </a:t>
                      </a:r>
                      <a:r>
                        <a:rPr lang="en-US" sz="1400" dirty="0" smtClean="0">
                          <a:hlinkClick r:id="rId31" action="ppaction://hlinksldjump"/>
                        </a:rPr>
                        <a:t>Proactive</a:t>
                      </a:r>
                      <a:endParaRPr lang="en-US" sz="1400" dirty="0" smtClean="0"/>
                    </a:p>
                    <a:p>
                      <a:r>
                        <a:rPr lang="en-US" sz="1400" dirty="0" smtClean="0"/>
                        <a:t>30. </a:t>
                      </a:r>
                      <a:r>
                        <a:rPr lang="en-US" sz="1400" dirty="0" smtClean="0">
                          <a:hlinkClick r:id="rId32" action="ppaction://hlinksldjump"/>
                        </a:rPr>
                        <a:t>Leveraging Other Use Cases</a:t>
                      </a:r>
                      <a:endParaRPr lang="en-US" sz="1400" dirty="0" smtClean="0"/>
                    </a:p>
                    <a:p>
                      <a:r>
                        <a:rPr lang="en-US" sz="1400" dirty="0" smtClean="0"/>
                        <a:t>31. </a:t>
                      </a:r>
                      <a:r>
                        <a:rPr lang="en-US" sz="1400" dirty="0" smtClean="0">
                          <a:hlinkClick r:id="rId33" action="ppaction://hlinksldjump"/>
                        </a:rPr>
                        <a:t>Managing Fraud Blocking Rules</a:t>
                      </a:r>
                      <a:endParaRPr lang="en-US" sz="1400" dirty="0" smtClean="0"/>
                    </a:p>
                    <a:p>
                      <a:r>
                        <a:rPr lang="en-US" sz="1400" dirty="0" smtClean="0"/>
                        <a:t>32. </a:t>
                      </a:r>
                      <a:r>
                        <a:rPr lang="en-US" sz="1400" dirty="0" smtClean="0">
                          <a:hlinkClick r:id="rId34" action="ppaction://hlinksldjump"/>
                        </a:rPr>
                        <a:t>Fraud Analyst Productivity</a:t>
                      </a:r>
                      <a:endParaRPr lang="en-US" sz="1400" dirty="0" smtClean="0"/>
                    </a:p>
                    <a:p>
                      <a:r>
                        <a:rPr lang="en-US" sz="1400" dirty="0" smtClean="0"/>
                        <a:t>33. </a:t>
                      </a:r>
                      <a:r>
                        <a:rPr lang="en-US" sz="1400" dirty="0" smtClean="0">
                          <a:hlinkClick r:id="rId35" action="ppaction://hlinksldjump"/>
                        </a:rPr>
                        <a:t>Feeding Intelligence to the FMS</a:t>
                      </a:r>
                      <a:endParaRPr lang="en-US" sz="1400" dirty="0" smtClean="0"/>
                    </a:p>
                    <a:p>
                      <a:r>
                        <a:rPr lang="en-US" sz="1400" dirty="0" smtClean="0"/>
                        <a:t>34 </a:t>
                      </a:r>
                      <a:r>
                        <a:rPr lang="en-US" sz="1400" dirty="0" smtClean="0">
                          <a:hlinkClick r:id="rId36" action="ppaction://hlinksldjump"/>
                        </a:rPr>
                        <a:t>The Pillars of Fraud Control Success</a:t>
                      </a:r>
                      <a:endParaRPr lang="en-US" sz="1400" dirty="0" smtClean="0"/>
                    </a:p>
                    <a:p>
                      <a:r>
                        <a:rPr lang="en-US" sz="1400" dirty="0" smtClean="0"/>
                        <a:t>35. </a:t>
                      </a:r>
                      <a:r>
                        <a:rPr lang="en-US" sz="1400" dirty="0" smtClean="0">
                          <a:hlinkClick r:id="rId37" action="ppaction://hlinksldjump"/>
                        </a:rPr>
                        <a:t>Solution Guide on TruNumber Protect</a:t>
                      </a:r>
                      <a:endParaRPr lang="en-US" sz="1400" dirty="0" smtClean="0"/>
                    </a:p>
                    <a:p>
                      <a:endParaRPr lang="en-US" sz="1400" dirty="0"/>
                    </a:p>
                  </a:txBody>
                  <a:tcPr marL="0" marR="0" marT="0" marB="0" anchor="ctr">
                    <a:lnL>
                      <a:noFill/>
                    </a:lnL>
                    <a:lnR>
                      <a:noFill/>
                    </a:lnR>
                    <a:lnT>
                      <a:noFill/>
                    </a:lnT>
                    <a:lnB>
                      <a:noFill/>
                    </a:lnB>
                  </a:tcPr>
                </a:tc>
                <a:tc hMerge="1">
                  <a:txBody>
                    <a:bodyPr/>
                    <a:lstStyle/>
                    <a:p>
                      <a:endParaRPr lang="en-US"/>
                    </a:p>
                  </a:txBody>
                  <a:tcPr/>
                </a:tc>
                <a:tc hMerge="1">
                  <a:txBody>
                    <a:bodyPr/>
                    <a:lstStyle/>
                    <a:p>
                      <a:endParaRPr lang="en-US"/>
                    </a:p>
                  </a:txBody>
                  <a:tcPr/>
                </a:tc>
                <a:tc>
                  <a:txBody>
                    <a:bodyPr/>
                    <a:lstStyle/>
                    <a:p>
                      <a:endParaRPr lang="en-US" dirty="0"/>
                    </a:p>
                  </a:txBody>
                  <a:tcPr marL="0" marR="0" marT="0" marB="0" anchor="ctr">
                    <a:lnL>
                      <a:noFill/>
                    </a:lnL>
                    <a:lnR>
                      <a:noFill/>
                    </a:lnR>
                    <a:lnT>
                      <a:noFill/>
                    </a:lnT>
                    <a:lnB>
                      <a:noFill/>
                    </a:lnB>
                  </a:tcPr>
                </a:tc>
              </a:tr>
              <a:tr h="90653">
                <a:tc gridSpan="4">
                  <a:txBody>
                    <a:bodyPr/>
                    <a:lstStyle/>
                    <a:p>
                      <a:r>
                        <a:rPr lang="en-US" sz="1400" b="1" dirty="0"/>
                        <a:t>Arnd Baranowski, Oculeus (10:01)</a:t>
                      </a:r>
                    </a:p>
                  </a:txBody>
                  <a:tcPr marL="0" marR="0" marT="0" marB="0" anchor="ctr">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r>
              <a:tr h="543917">
                <a:tc>
                  <a:txBody>
                    <a:bodyPr/>
                    <a:lstStyle/>
                    <a:p>
                      <a:r>
                        <a:rPr lang="en-US" sz="1400" dirty="0" smtClean="0"/>
                        <a:t>36. </a:t>
                      </a:r>
                      <a:r>
                        <a:rPr lang="en-US" sz="1400" dirty="0">
                          <a:hlinkClick r:id="rId38" action="ppaction://hlinksldjump"/>
                        </a:rPr>
                        <a:t>Oculeus Introduction</a:t>
                      </a:r>
                      <a:endParaRPr lang="en-US" sz="1400" dirty="0"/>
                    </a:p>
                    <a:p>
                      <a:r>
                        <a:rPr lang="en-US" sz="1400" dirty="0" smtClean="0"/>
                        <a:t>37. </a:t>
                      </a:r>
                      <a:r>
                        <a:rPr lang="en-US" sz="1400" dirty="0" smtClean="0">
                          <a:hlinkClick r:id="rId39" action="ppaction://hlinksldjump"/>
                        </a:rPr>
                        <a:t>Value of </a:t>
                      </a:r>
                      <a:r>
                        <a:rPr lang="en-US" sz="1400" dirty="0">
                          <a:hlinkClick r:id="rId39" action="ppaction://hlinksldjump"/>
                        </a:rPr>
                        <a:t>Signaling in Fraud Control</a:t>
                      </a:r>
                      <a:endParaRPr lang="en-US" sz="1400" dirty="0"/>
                    </a:p>
                    <a:p>
                      <a:r>
                        <a:rPr lang="en-US" sz="1400" dirty="0" smtClean="0"/>
                        <a:t>38. </a:t>
                      </a:r>
                      <a:r>
                        <a:rPr lang="en-US" sz="1400" dirty="0">
                          <a:hlinkClick r:id="rId40" action="ppaction://hlinksldjump"/>
                        </a:rPr>
                        <a:t>Fusing Old &amp; New Software</a:t>
                      </a:r>
                      <a:endParaRPr lang="en-US" sz="1400" dirty="0"/>
                    </a:p>
                    <a:p>
                      <a:r>
                        <a:rPr lang="en-US" sz="1400" dirty="0" smtClean="0"/>
                        <a:t>39. </a:t>
                      </a:r>
                      <a:r>
                        <a:rPr lang="en-US" sz="1400" dirty="0">
                          <a:hlinkClick r:id="rId41" action="ppaction://hlinksldjump"/>
                        </a:rPr>
                        <a:t>Stopping Wangiri at the </a:t>
                      </a:r>
                      <a:r>
                        <a:rPr lang="en-US" sz="1400" dirty="0" smtClean="0">
                          <a:hlinkClick r:id="rId41" action="ppaction://hlinksldjump"/>
                        </a:rPr>
                        <a:t>PBX</a:t>
                      </a:r>
                      <a:endParaRPr lang="en-US" sz="1400" dirty="0" smtClean="0"/>
                    </a:p>
                    <a:p>
                      <a:r>
                        <a:rPr lang="en-US" sz="1400" dirty="0" smtClean="0"/>
                        <a:t>40. </a:t>
                      </a:r>
                      <a:r>
                        <a:rPr lang="en-US" sz="1400" dirty="0" smtClean="0">
                          <a:hlinkClick r:id="rId42" action="ppaction://hlinksldjump"/>
                        </a:rPr>
                        <a:t>PBX Serves as Double Layer Protection</a:t>
                      </a:r>
                      <a:endParaRPr lang="en-US" sz="1400" dirty="0" smtClean="0"/>
                    </a:p>
                    <a:p>
                      <a:r>
                        <a:rPr lang="en-US" sz="1400" dirty="0" smtClean="0"/>
                        <a:t>41. </a:t>
                      </a:r>
                      <a:r>
                        <a:rPr lang="en-US" sz="1400" dirty="0" smtClean="0">
                          <a:hlinkClick r:id="rId43" action="ppaction://hlinksldjump"/>
                        </a:rPr>
                        <a:t>Oculeus Operational Background</a:t>
                      </a:r>
                      <a:endParaRPr lang="en-US" sz="1400" dirty="0" smtClean="0"/>
                    </a:p>
                    <a:p>
                      <a:r>
                        <a:rPr lang="en-US" sz="1400" dirty="0" smtClean="0"/>
                        <a:t>42. </a:t>
                      </a:r>
                      <a:r>
                        <a:rPr lang="en-US" sz="1400" dirty="0" smtClean="0">
                          <a:hlinkClick r:id="rId44" action="ppaction://hlinksldjump"/>
                        </a:rPr>
                        <a:t>White Paper on Oculeus Protect</a:t>
                      </a:r>
                      <a:endParaRPr lang="en-US" sz="1400" dirty="0"/>
                    </a:p>
                    <a:p>
                      <a:endParaRPr lang="en-US" sz="1400" dirty="0" smtClean="0"/>
                    </a:p>
                  </a:txBody>
                  <a:tcPr marL="0" marR="0" marT="0" marB="0" anchor="ctr">
                    <a:lnL>
                      <a:noFill/>
                    </a:lnL>
                    <a:lnR>
                      <a:noFill/>
                    </a:lnR>
                    <a:lnT>
                      <a:noFill/>
                    </a:lnT>
                    <a:lnB>
                      <a:noFill/>
                    </a:lnB>
                  </a:tcPr>
                </a:tc>
                <a:tc gridSpan="3">
                  <a:txBody>
                    <a:bodyPr/>
                    <a:lstStyle/>
                    <a:p>
                      <a:endParaRPr lang="en-US" dirty="0"/>
                    </a:p>
                  </a:txBody>
                  <a:tcPr marL="0" marR="0" marT="0" marB="0" anchor="ctr">
                    <a:lnL>
                      <a:noFill/>
                    </a:lnL>
                    <a:lnR>
                      <a:noFill/>
                    </a:lnR>
                    <a:lnT>
                      <a:noFill/>
                    </a:lnT>
                    <a:lnB>
                      <a:noFill/>
                    </a:lnB>
                  </a:tcPr>
                </a:tc>
                <a:tc hMerge="1">
                  <a:txBody>
                    <a:bodyPr/>
                    <a:lstStyle/>
                    <a:p>
                      <a:endParaRPr lang="en-US"/>
                    </a:p>
                  </a:txBody>
                  <a:tcPr/>
                </a:tc>
                <a:tc hMerge="1">
                  <a:txBody>
                    <a:bodyPr/>
                    <a:lstStyle/>
                    <a:p>
                      <a:endParaRPr lang="en-US"/>
                    </a:p>
                  </a:txBody>
                  <a:tcPr/>
                </a:tc>
              </a:tr>
              <a:tr h="90653">
                <a:tc gridSpan="4">
                  <a:txBody>
                    <a:bodyPr/>
                    <a:lstStyle/>
                    <a:p>
                      <a:r>
                        <a:rPr lang="en-US" sz="1400" b="1" dirty="0"/>
                        <a:t>Dan Baker, Final Perspective (2:01)</a:t>
                      </a:r>
                    </a:p>
                  </a:txBody>
                  <a:tcPr marL="0" marR="0" marT="0" marB="0" anchor="ctr">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r>
              <a:tr h="362611">
                <a:tc gridSpan="2">
                  <a:txBody>
                    <a:bodyPr/>
                    <a:lstStyle/>
                    <a:p>
                      <a:r>
                        <a:rPr lang="en-US" sz="1400" dirty="0" smtClean="0"/>
                        <a:t>43. </a:t>
                      </a:r>
                      <a:r>
                        <a:rPr lang="en-US" sz="1400" dirty="0">
                          <a:hlinkClick r:id="rId45" action="ppaction://hlinksldjump"/>
                        </a:rPr>
                        <a:t>Himeji </a:t>
                      </a:r>
                      <a:r>
                        <a:rPr lang="en-US" sz="1400" dirty="0" smtClean="0">
                          <a:hlinkClick r:id="rId45" action="ppaction://hlinksldjump"/>
                        </a:rPr>
                        <a:t>Castle</a:t>
                      </a:r>
                      <a:endParaRPr lang="en-US" sz="1400" dirty="0"/>
                    </a:p>
                    <a:p>
                      <a:r>
                        <a:rPr lang="en-US" sz="1400" dirty="0" smtClean="0"/>
                        <a:t>44. </a:t>
                      </a:r>
                      <a:r>
                        <a:rPr lang="en-US" sz="1400" dirty="0">
                          <a:hlinkClick r:id="rId46" action="ppaction://hlinksldjump"/>
                        </a:rPr>
                        <a:t>Himeji Castle's </a:t>
                      </a:r>
                      <a:r>
                        <a:rPr lang="en-US" sz="1400" dirty="0" smtClean="0">
                          <a:hlinkClick r:id="rId46" action="ppaction://hlinksldjump"/>
                        </a:rPr>
                        <a:t>Defenses-in-Depth</a:t>
                      </a:r>
                      <a:endParaRPr lang="en-US" sz="1400" dirty="0" smtClean="0"/>
                    </a:p>
                    <a:p>
                      <a:r>
                        <a:rPr lang="en-US" sz="1400" dirty="0" smtClean="0"/>
                        <a:t>45. </a:t>
                      </a:r>
                      <a:r>
                        <a:rPr lang="en-US" sz="1400" dirty="0" smtClean="0">
                          <a:hlinkClick r:id="rId47" action="ppaction://hlinksldjump"/>
                        </a:rPr>
                        <a:t>Why did Tokugawa Rebuild Himeji?</a:t>
                      </a:r>
                      <a:endParaRPr lang="en-US" sz="1400" dirty="0" smtClean="0"/>
                    </a:p>
                    <a:p>
                      <a:r>
                        <a:rPr lang="en-US" sz="1400" dirty="0" smtClean="0"/>
                        <a:t>46. </a:t>
                      </a:r>
                      <a:r>
                        <a:rPr lang="en-US" sz="1400" dirty="0" smtClean="0">
                          <a:hlinkClick r:id="rId48" action="ppaction://hlinksldjump"/>
                        </a:rPr>
                        <a:t>How Good are Your Company's Fraud Defenses?</a:t>
                      </a:r>
                      <a:endParaRPr lang="en-US" sz="1400" dirty="0" smtClean="0"/>
                    </a:p>
                    <a:p>
                      <a:r>
                        <a:rPr lang="en-US" sz="1400" dirty="0" smtClean="0"/>
                        <a:t>47. </a:t>
                      </a:r>
                      <a:r>
                        <a:rPr lang="en-US" sz="1400" dirty="0" smtClean="0">
                          <a:hlinkClick r:id="rId49" action="ppaction://hlinksldjump"/>
                        </a:rPr>
                        <a:t>Additional</a:t>
                      </a:r>
                      <a:r>
                        <a:rPr lang="en-US" sz="1400" baseline="0" dirty="0" smtClean="0">
                          <a:hlinkClick r:id="rId49" action="ppaction://hlinksldjump"/>
                        </a:rPr>
                        <a:t> Resources</a:t>
                      </a:r>
                      <a:endParaRPr lang="en-US" sz="1400" dirty="0" smtClean="0"/>
                    </a:p>
                    <a:p>
                      <a:endParaRPr lang="en-US" sz="1400" dirty="0"/>
                    </a:p>
                  </a:txBody>
                  <a:tcPr marL="0" marR="0" marT="0" marB="0" anchor="ctr">
                    <a:lnL>
                      <a:noFill/>
                    </a:lnL>
                    <a:lnR>
                      <a:noFill/>
                    </a:lnR>
                    <a:lnT>
                      <a:noFill/>
                    </a:lnT>
                    <a:lnB>
                      <a:noFill/>
                    </a:lnB>
                  </a:tcPr>
                </a:tc>
                <a:tc hMerge="1">
                  <a:txBody>
                    <a:bodyPr/>
                    <a:lstStyle/>
                    <a:p>
                      <a:endParaRPr lang="en-US"/>
                    </a:p>
                  </a:txBody>
                  <a:tcPr/>
                </a:tc>
                <a:tc gridSpan="2">
                  <a:txBody>
                    <a:bodyPr/>
                    <a:lstStyle/>
                    <a:p>
                      <a:endParaRPr lang="en-US" dirty="0"/>
                    </a:p>
                  </a:txBody>
                  <a:tcPr marL="0" marR="0" marT="0" marB="0" anchor="ctr">
                    <a:lnL>
                      <a:noFill/>
                    </a:lnL>
                    <a:lnR>
                      <a:noFill/>
                    </a:lnR>
                    <a:lnT>
                      <a:noFill/>
                    </a:lnT>
                    <a:lnB>
                      <a:noFill/>
                    </a:lnB>
                  </a:tcPr>
                </a:tc>
                <a:tc hMerge="1">
                  <a:txBody>
                    <a:bodyPr/>
                    <a:lstStyle/>
                    <a:p>
                      <a:endParaRPr lang="en-US"/>
                    </a:p>
                  </a:txBody>
                  <a:tcPr/>
                </a:tc>
              </a:tr>
            </a:tbl>
          </a:graphicData>
        </a:graphic>
      </p:graphicFrame>
      <p:sp>
        <p:nvSpPr>
          <p:cNvPr id="5" name="Title 4"/>
          <p:cNvSpPr>
            <a:spLocks noGrp="1"/>
          </p:cNvSpPr>
          <p:nvPr>
            <p:ph type="title"/>
          </p:nvPr>
        </p:nvSpPr>
        <p:spPr>
          <a:xfrm>
            <a:off x="1591022" y="143745"/>
            <a:ext cx="5685678" cy="308643"/>
          </a:xfrm>
        </p:spPr>
        <p:txBody>
          <a:bodyPr>
            <a:noAutofit/>
          </a:bodyPr>
          <a:lstStyle/>
          <a:p>
            <a:pPr algn="ctr"/>
            <a:r>
              <a:rPr lang="en-US" sz="1800" b="1" dirty="0" smtClean="0">
                <a:latin typeface="+mn-lt"/>
              </a:rPr>
              <a:t>Wangiri Warriors Webinar -- Table of Contents (Linked)</a:t>
            </a:r>
            <a:endParaRPr lang="en-US" sz="1800" b="1" dirty="0">
              <a:latin typeface="+mn-lt"/>
            </a:endParaRPr>
          </a:p>
        </p:txBody>
      </p:sp>
    </p:spTree>
    <p:extLst>
      <p:ext uri="{BB962C8B-B14F-4D97-AF65-F5344CB8AC3E}">
        <p14:creationId xmlns:p14="http://schemas.microsoft.com/office/powerpoint/2010/main" val="11381710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2" name="Rectangle 1"/>
          <p:cNvSpPr/>
          <p:nvPr/>
        </p:nvSpPr>
        <p:spPr>
          <a:xfrm>
            <a:off x="5431342" y="1318144"/>
            <a:ext cx="3445029" cy="3939540"/>
          </a:xfrm>
          <a:prstGeom prst="rect">
            <a:avLst/>
          </a:prstGeom>
        </p:spPr>
        <p:txBody>
          <a:bodyPr wrap="square">
            <a:spAutoFit/>
          </a:bodyPr>
          <a:lstStyle/>
          <a:p>
            <a:pPr marL="285750" indent="-285750">
              <a:spcAft>
                <a:spcPts val="1800"/>
              </a:spcAft>
              <a:buFont typeface="Arial" panose="020B0604020202020204" pitchFamily="34" charset="0"/>
              <a:buChar char="•"/>
            </a:pPr>
            <a:r>
              <a:rPr lang="en-US" sz="2000" dirty="0" smtClean="0"/>
              <a:t>Most common form is the “One Ring and Hang Up” invite to call an International premium rate number. </a:t>
            </a:r>
          </a:p>
          <a:p>
            <a:pPr marL="285750" indent="-285750">
              <a:spcAft>
                <a:spcPts val="1800"/>
              </a:spcAft>
              <a:buFont typeface="Arial" panose="020B0604020202020204" pitchFamily="34" charset="0"/>
              <a:buChar char="•"/>
            </a:pPr>
            <a:r>
              <a:rPr lang="en-US" sz="2000" dirty="0" smtClean="0"/>
              <a:t>More recent variation is an invitation to an enterprise call center to call back from a web form. </a:t>
            </a:r>
          </a:p>
          <a:p>
            <a:pPr marL="285750" indent="-285750">
              <a:spcAft>
                <a:spcPts val="1800"/>
              </a:spcAft>
              <a:buFont typeface="Arial" panose="020B0604020202020204" pitchFamily="34" charset="0"/>
              <a:buChar char="•"/>
            </a:pPr>
            <a:r>
              <a:rPr lang="en-US" sz="2000" dirty="0" smtClean="0"/>
              <a:t>The common thread of Wangiri is the call back fraud. </a:t>
            </a:r>
            <a:endParaRPr lang="en-US" sz="2000" dirty="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4631" y="1318144"/>
            <a:ext cx="5086350" cy="3971925"/>
          </a:xfrm>
          <a:prstGeom prst="rect">
            <a:avLst/>
          </a:prstGeom>
          <a:effectLst>
            <a:outerShdw blurRad="50800" dist="88900" dir="2700000" algn="tl" rotWithShape="0">
              <a:prstClr val="black">
                <a:alpha val="40000"/>
              </a:prstClr>
            </a:outerShdw>
          </a:effectLst>
        </p:spPr>
      </p:pic>
      <p:sp>
        <p:nvSpPr>
          <p:cNvPr id="5" name="Title 4"/>
          <p:cNvSpPr>
            <a:spLocks noGrp="1"/>
          </p:cNvSpPr>
          <p:nvPr>
            <p:ph type="title"/>
          </p:nvPr>
        </p:nvSpPr>
        <p:spPr>
          <a:xfrm>
            <a:off x="2168693" y="211122"/>
            <a:ext cx="5348638" cy="1325563"/>
          </a:xfrm>
        </p:spPr>
        <p:txBody>
          <a:bodyPr/>
          <a:lstStyle/>
          <a:p>
            <a:r>
              <a:rPr lang="en-US" sz="4000" b="1" dirty="0">
                <a:solidFill>
                  <a:srgbClr val="12418D"/>
                </a:solidFill>
                <a:latin typeface="+mn-lt"/>
              </a:rPr>
              <a:t>What is Wangiri Fraud?</a:t>
            </a:r>
            <a:r>
              <a:rPr lang="en-US" b="1" dirty="0">
                <a:solidFill>
                  <a:srgbClr val="12418D"/>
                </a:solidFill>
              </a:rPr>
              <a:t/>
            </a:r>
            <a:br>
              <a:rPr lang="en-US" b="1" dirty="0">
                <a:solidFill>
                  <a:srgbClr val="12418D"/>
                </a:solidFill>
              </a:rPr>
            </a:br>
            <a:endParaRPr lang="en-US" dirty="0"/>
          </a:p>
        </p:txBody>
      </p:sp>
      <p:sp>
        <p:nvSpPr>
          <p:cNvPr id="6" name="TextBox 5"/>
          <p:cNvSpPr txBox="1"/>
          <p:nvPr/>
        </p:nvSpPr>
        <p:spPr>
          <a:xfrm>
            <a:off x="139357" y="6426912"/>
            <a:ext cx="1475212" cy="307777"/>
          </a:xfrm>
          <a:prstGeom prst="rect">
            <a:avLst/>
          </a:prstGeom>
          <a:noFill/>
        </p:spPr>
        <p:txBody>
          <a:bodyPr wrap="none" rtlCol="0">
            <a:spAutoFit/>
          </a:bodyPr>
          <a:lstStyle/>
          <a:p>
            <a:r>
              <a:rPr lang="en-US" sz="1400" b="1" dirty="0" smtClean="0">
                <a:hlinkClick r:id="rId6" action="ppaction://hlinksldjump"/>
              </a:rPr>
              <a:t>Table of Contents</a:t>
            </a:r>
            <a:endParaRPr lang="en-US" sz="1400" b="1" dirty="0"/>
          </a:p>
        </p:txBody>
      </p:sp>
      <p:pic>
        <p:nvPicPr>
          <p:cNvPr id="4" name="slide0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147687" y="6008325"/>
            <a:ext cx="609600" cy="609600"/>
          </a:xfrm>
          <a:prstGeom prst="rect">
            <a:avLst/>
          </a:prstGeom>
        </p:spPr>
      </p:pic>
    </p:spTree>
    <p:extLst>
      <p:ext uri="{BB962C8B-B14F-4D97-AF65-F5344CB8AC3E}">
        <p14:creationId xmlns:p14="http://schemas.microsoft.com/office/powerpoint/2010/main" val="1156194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96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0E7D9"/>
        </a:solidFill>
        <a:effectLst/>
      </p:bgPr>
    </p:bg>
    <p:spTree>
      <p:nvGrpSpPr>
        <p:cNvPr id="1" name=""/>
        <p:cNvGrpSpPr/>
        <p:nvPr/>
      </p:nvGrpSpPr>
      <p:grpSpPr>
        <a:xfrm>
          <a:off x="0" y="0"/>
          <a:ext cx="0" cy="0"/>
          <a:chOff x="0" y="0"/>
          <a:chExt cx="0" cy="0"/>
        </a:xfrm>
      </p:grpSpPr>
      <p:sp>
        <p:nvSpPr>
          <p:cNvPr id="2" name="Rectangle 1"/>
          <p:cNvSpPr/>
          <p:nvPr/>
        </p:nvSpPr>
        <p:spPr>
          <a:xfrm>
            <a:off x="5823752" y="647129"/>
            <a:ext cx="3320248" cy="4955203"/>
          </a:xfrm>
          <a:prstGeom prst="rect">
            <a:avLst/>
          </a:prstGeom>
        </p:spPr>
        <p:txBody>
          <a:bodyPr wrap="square">
            <a:spAutoFit/>
          </a:bodyPr>
          <a:lstStyle/>
          <a:p>
            <a:pPr marL="342900" indent="-342900">
              <a:spcAft>
                <a:spcPts val="1800"/>
              </a:spcAft>
              <a:buFont typeface="Arial" panose="020B0604020202020204" pitchFamily="34" charset="0"/>
              <a:buChar char="•"/>
            </a:pPr>
            <a:r>
              <a:rPr lang="en-US" sz="2200" dirty="0" smtClean="0"/>
              <a:t>Former head of fraud management at the Vodafone Group </a:t>
            </a:r>
          </a:p>
          <a:p>
            <a:pPr marL="342900" indent="-342900">
              <a:spcAft>
                <a:spcPts val="1800"/>
              </a:spcAft>
              <a:buFont typeface="Arial" panose="020B0604020202020204" pitchFamily="34" charset="0"/>
              <a:buChar char="•"/>
            </a:pPr>
            <a:r>
              <a:rPr lang="en-US" sz="2200" dirty="0" smtClean="0"/>
              <a:t>Colin is now an independent global fraud consultant operating out of New Zealand. </a:t>
            </a:r>
          </a:p>
          <a:p>
            <a:pPr marL="342900" indent="-342900">
              <a:spcAft>
                <a:spcPts val="1800"/>
              </a:spcAft>
              <a:buFont typeface="Arial" panose="020B0604020202020204" pitchFamily="34" charset="0"/>
              <a:buChar char="•"/>
            </a:pPr>
            <a:r>
              <a:rPr lang="en-US" sz="2200" dirty="0" smtClean="0"/>
              <a:t>Also offers an International Premium Rate Number (IPRN) database (discussed in this webinar). </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745" y="1842181"/>
            <a:ext cx="5160255" cy="3307624"/>
          </a:xfrm>
          <a:prstGeom prst="rect">
            <a:avLst/>
          </a:prstGeom>
          <a:effectLst>
            <a:outerShdw blurRad="50800" dist="88900" dir="2700000" algn="tl" rotWithShape="0">
              <a:schemeClr val="tx1">
                <a:alpha val="51000"/>
              </a:schemeClr>
            </a:outerShdw>
          </a:effectLst>
        </p:spPr>
      </p:pic>
      <p:sp>
        <p:nvSpPr>
          <p:cNvPr id="5" name="Title 4"/>
          <p:cNvSpPr>
            <a:spLocks noGrp="1"/>
          </p:cNvSpPr>
          <p:nvPr>
            <p:ph type="title"/>
          </p:nvPr>
        </p:nvSpPr>
        <p:spPr>
          <a:xfrm>
            <a:off x="628650" y="365126"/>
            <a:ext cx="4909350" cy="1325563"/>
          </a:xfrm>
        </p:spPr>
        <p:txBody>
          <a:bodyPr>
            <a:normAutofit/>
          </a:bodyPr>
          <a:lstStyle/>
          <a:p>
            <a:r>
              <a:rPr lang="en-US" sz="3200" b="1" dirty="0">
                <a:solidFill>
                  <a:srgbClr val="25414F"/>
                </a:solidFill>
                <a:latin typeface="+mn-lt"/>
              </a:rPr>
              <a:t>Colin </a:t>
            </a:r>
            <a:r>
              <a:rPr lang="en-US" sz="3200" b="1" dirty="0" smtClean="0">
                <a:solidFill>
                  <a:srgbClr val="25414F"/>
                </a:solidFill>
                <a:latin typeface="+mn-lt"/>
              </a:rPr>
              <a:t>Yates,</a:t>
            </a:r>
            <a:r>
              <a:rPr lang="en-US" sz="3200" b="1" dirty="0">
                <a:solidFill>
                  <a:srgbClr val="25414F"/>
                </a:solidFill>
                <a:latin typeface="+mn-lt"/>
              </a:rPr>
              <a:t/>
            </a:r>
            <a:br>
              <a:rPr lang="en-US" sz="3200" b="1" dirty="0">
                <a:solidFill>
                  <a:srgbClr val="25414F"/>
                </a:solidFill>
                <a:latin typeface="+mn-lt"/>
              </a:rPr>
            </a:br>
            <a:r>
              <a:rPr lang="en-US" sz="3200" b="1" dirty="0">
                <a:solidFill>
                  <a:srgbClr val="25414F"/>
                </a:solidFill>
                <a:latin typeface="+mn-lt"/>
              </a:rPr>
              <a:t>Yates Fraud </a:t>
            </a:r>
            <a:r>
              <a:rPr lang="en-US" sz="3200" b="1" dirty="0" smtClean="0">
                <a:solidFill>
                  <a:srgbClr val="25414F"/>
                </a:solidFill>
                <a:latin typeface="+mn-lt"/>
              </a:rPr>
              <a:t>Consulting</a:t>
            </a:r>
            <a:endParaRPr lang="en-US" sz="4000" dirty="0"/>
          </a:p>
        </p:txBody>
      </p:sp>
      <p:sp>
        <p:nvSpPr>
          <p:cNvPr id="6" name="TextBox 5"/>
          <p:cNvSpPr txBox="1"/>
          <p:nvPr/>
        </p:nvSpPr>
        <p:spPr>
          <a:xfrm>
            <a:off x="139357" y="6426912"/>
            <a:ext cx="1475212" cy="307777"/>
          </a:xfrm>
          <a:prstGeom prst="rect">
            <a:avLst/>
          </a:prstGeom>
          <a:noFill/>
        </p:spPr>
        <p:txBody>
          <a:bodyPr wrap="none" rtlCol="0">
            <a:spAutoFit/>
          </a:bodyPr>
          <a:lstStyle/>
          <a:p>
            <a:r>
              <a:rPr lang="en-US" sz="1400" b="1" dirty="0" smtClean="0">
                <a:hlinkClick r:id="rId6" action="ppaction://hlinksldjump"/>
              </a:rPr>
              <a:t>Table of Contents</a:t>
            </a:r>
            <a:endParaRPr lang="en-US" sz="1400" b="1" dirty="0"/>
          </a:p>
        </p:txBody>
      </p:sp>
      <p:pic>
        <p:nvPicPr>
          <p:cNvPr id="4" name="slide0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00525" y="5971200"/>
            <a:ext cx="609600" cy="609600"/>
          </a:xfrm>
          <a:prstGeom prst="rect">
            <a:avLst/>
          </a:prstGeom>
        </p:spPr>
      </p:pic>
    </p:spTree>
    <p:extLst>
      <p:ext uri="{BB962C8B-B14F-4D97-AF65-F5344CB8AC3E}">
        <p14:creationId xmlns:p14="http://schemas.microsoft.com/office/powerpoint/2010/main" val="20875579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78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2FF"/>
        </a:solid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39698980"/>
              </p:ext>
            </p:extLst>
          </p:nvPr>
        </p:nvGraphicFramePr>
        <p:xfrm>
          <a:off x="444924" y="1265555"/>
          <a:ext cx="4618566" cy="4965602"/>
        </p:xfrm>
        <a:graphic>
          <a:graphicData uri="http://schemas.openxmlformats.org/drawingml/2006/table">
            <a:tbl>
              <a:tblPr/>
              <a:tblGrid>
                <a:gridCol w="3889298"/>
                <a:gridCol w="729268"/>
              </a:tblGrid>
              <a:tr h="4351338">
                <a:tc>
                  <a:txBody>
                    <a:bodyPr/>
                    <a:lstStyle/>
                    <a:p>
                      <a:pPr marL="285750" indent="-285750">
                        <a:spcAft>
                          <a:spcPts val="1800"/>
                        </a:spcAft>
                        <a:buFont typeface="Arial" panose="020B0604020202020204" pitchFamily="34" charset="0"/>
                        <a:buChar char="•"/>
                      </a:pPr>
                      <a:r>
                        <a:rPr lang="en-US" sz="2000" dirty="0"/>
                        <a:t>Colin analyzes the IPRNs advertised across the world. </a:t>
                      </a:r>
                    </a:p>
                    <a:p>
                      <a:pPr marL="285750" indent="-285750">
                        <a:spcAft>
                          <a:spcPts val="1800"/>
                        </a:spcAft>
                        <a:buFont typeface="Arial" panose="020B0604020202020204" pitchFamily="34" charset="0"/>
                        <a:buChar char="•"/>
                      </a:pPr>
                      <a:r>
                        <a:rPr lang="en-US" sz="2000" dirty="0"/>
                        <a:t>Wangiri affects operators everywhere. </a:t>
                      </a:r>
                    </a:p>
                    <a:p>
                      <a:pPr marL="285750" indent="-285750">
                        <a:spcAft>
                          <a:spcPts val="1800"/>
                        </a:spcAft>
                        <a:buFont typeface="Arial" panose="020B0604020202020204" pitchFamily="34" charset="0"/>
                        <a:buChar char="•"/>
                      </a:pPr>
                      <a:r>
                        <a:rPr lang="en-US" sz="2000" dirty="0"/>
                        <a:t>Countries of termination formerly were only high-rate </a:t>
                      </a:r>
                      <a:r>
                        <a:rPr lang="en-US" sz="2000" dirty="0" smtClean="0"/>
                        <a:t>destinations.</a:t>
                      </a:r>
                      <a:r>
                        <a:rPr lang="en-US" sz="2000" baseline="0" dirty="0" smtClean="0"/>
                        <a:t>  Now </a:t>
                      </a:r>
                      <a:r>
                        <a:rPr lang="en-US" sz="2000" dirty="0" smtClean="0"/>
                        <a:t>lower-rate </a:t>
                      </a:r>
                      <a:r>
                        <a:rPr lang="en-US" sz="2000" dirty="0"/>
                        <a:t>terminations are also offered. </a:t>
                      </a:r>
                    </a:p>
                    <a:p>
                      <a:pPr marL="285750" indent="-285750">
                        <a:spcAft>
                          <a:spcPts val="1800"/>
                        </a:spcAft>
                        <a:buFont typeface="Arial" panose="020B0604020202020204" pitchFamily="34" charset="0"/>
                        <a:buChar char="•"/>
                      </a:pPr>
                      <a:r>
                        <a:rPr lang="en-US" sz="2000" dirty="0"/>
                        <a:t>Hard to determine exactly which countries are being targeted. </a:t>
                      </a:r>
                    </a:p>
                    <a:p>
                      <a:pPr marL="285750" indent="-285750">
                        <a:spcAft>
                          <a:spcPts val="1800"/>
                        </a:spcAft>
                        <a:buFont typeface="Arial" panose="020B0604020202020204" pitchFamily="34" charset="0"/>
                        <a:buChar char="•"/>
                      </a:pPr>
                      <a:r>
                        <a:rPr lang="en-US" sz="2000" dirty="0"/>
                        <a:t>However, second hand information suggests Africa is being hit the most by Wangiri. </a:t>
                      </a:r>
                    </a:p>
                  </a:txBody>
                  <a:tcPr marL="88803" marR="88803" marT="44401" marB="44401" anchor="ctr">
                    <a:lnL>
                      <a:noFill/>
                    </a:lnL>
                    <a:lnR>
                      <a:noFill/>
                    </a:lnR>
                    <a:lnT>
                      <a:noFill/>
                    </a:lnT>
                    <a:lnB>
                      <a:noFill/>
                    </a:lnB>
                    <a:solidFill>
                      <a:srgbClr val="FFF2FF"/>
                    </a:solidFill>
                  </a:tcPr>
                </a:tc>
                <a:tc>
                  <a:txBody>
                    <a:bodyPr/>
                    <a:lstStyle/>
                    <a:p>
                      <a:pPr marL="285750" indent="-285750">
                        <a:spcAft>
                          <a:spcPts val="1800"/>
                        </a:spcAft>
                        <a:buFont typeface="Arial" panose="020B0604020202020204" pitchFamily="34" charset="0"/>
                        <a:buChar char="•"/>
                      </a:pPr>
                      <a:endParaRPr lang="en-US" sz="2000" dirty="0"/>
                    </a:p>
                  </a:txBody>
                  <a:tcPr marL="88803" marR="88803" marT="44401" marB="44401" anchor="ctr">
                    <a:lnL>
                      <a:noFill/>
                    </a:lnL>
                    <a:lnR>
                      <a:noFill/>
                    </a:lnR>
                    <a:lnT>
                      <a:noFill/>
                    </a:lnT>
                    <a:lnB>
                      <a:noFill/>
                    </a:lnB>
                    <a:solidFill>
                      <a:srgbClr val="FFF2FF"/>
                    </a:solidFill>
                  </a:tcPr>
                </a:tc>
              </a:tr>
            </a:tbl>
          </a:graphicData>
        </a:graphic>
      </p:graphicFrame>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80359" y="401857"/>
            <a:ext cx="4067175" cy="5829300"/>
          </a:xfrm>
          <a:prstGeom prst="rect">
            <a:avLst/>
          </a:prstGeom>
          <a:effectLst>
            <a:outerShdw blurRad="50800" dist="88900" dir="2700000" algn="tl" rotWithShape="0">
              <a:schemeClr val="tx1">
                <a:alpha val="51000"/>
              </a:schemeClr>
            </a:outerShdw>
          </a:effectLst>
        </p:spPr>
      </p:pic>
      <p:sp>
        <p:nvSpPr>
          <p:cNvPr id="5" name="Title 4"/>
          <p:cNvSpPr>
            <a:spLocks noGrp="1"/>
          </p:cNvSpPr>
          <p:nvPr>
            <p:ph type="title"/>
          </p:nvPr>
        </p:nvSpPr>
        <p:spPr>
          <a:xfrm>
            <a:off x="301391" y="307375"/>
            <a:ext cx="4684495" cy="1325563"/>
          </a:xfrm>
        </p:spPr>
        <p:txBody>
          <a:bodyPr>
            <a:normAutofit fontScale="90000"/>
          </a:bodyPr>
          <a:lstStyle/>
          <a:p>
            <a:r>
              <a:rPr lang="en-US" sz="3600" b="1" dirty="0">
                <a:solidFill>
                  <a:srgbClr val="A600A6"/>
                </a:solidFill>
                <a:latin typeface="+mn-lt"/>
              </a:rPr>
              <a:t>Regions of the World </a:t>
            </a:r>
            <a:r>
              <a:rPr lang="en-US" sz="3600" b="1" dirty="0" smtClean="0">
                <a:solidFill>
                  <a:srgbClr val="A600A6"/>
                </a:solidFill>
                <a:latin typeface="+mn-lt"/>
              </a:rPr>
              <a:t/>
            </a:r>
            <a:br>
              <a:rPr lang="en-US" sz="3600" b="1" dirty="0" smtClean="0">
                <a:solidFill>
                  <a:srgbClr val="A600A6"/>
                </a:solidFill>
                <a:latin typeface="+mn-lt"/>
              </a:rPr>
            </a:br>
            <a:r>
              <a:rPr lang="en-US" sz="3600" b="1" dirty="0" smtClean="0">
                <a:solidFill>
                  <a:srgbClr val="A600A6"/>
                </a:solidFill>
                <a:latin typeface="+mn-lt"/>
              </a:rPr>
              <a:t>Where </a:t>
            </a:r>
            <a:r>
              <a:rPr lang="en-US" sz="3600" b="1" dirty="0">
                <a:solidFill>
                  <a:srgbClr val="A600A6"/>
                </a:solidFill>
                <a:latin typeface="+mn-lt"/>
              </a:rPr>
              <a:t>Wangiri is a Threat</a:t>
            </a:r>
            <a:r>
              <a:rPr lang="en-US" b="1" dirty="0">
                <a:solidFill>
                  <a:srgbClr val="A600A6"/>
                </a:solidFill>
              </a:rPr>
              <a:t/>
            </a:r>
            <a:br>
              <a:rPr lang="en-US" b="1" dirty="0">
                <a:solidFill>
                  <a:srgbClr val="A600A6"/>
                </a:solidFill>
              </a:rPr>
            </a:br>
            <a:endParaRPr lang="en-US" dirty="0"/>
          </a:p>
        </p:txBody>
      </p:sp>
      <p:sp>
        <p:nvSpPr>
          <p:cNvPr id="6" name="TextBox 5"/>
          <p:cNvSpPr txBox="1"/>
          <p:nvPr/>
        </p:nvSpPr>
        <p:spPr>
          <a:xfrm>
            <a:off x="139357" y="6426912"/>
            <a:ext cx="1475212" cy="307777"/>
          </a:xfrm>
          <a:prstGeom prst="rect">
            <a:avLst/>
          </a:prstGeom>
          <a:noFill/>
        </p:spPr>
        <p:txBody>
          <a:bodyPr wrap="none" rtlCol="0">
            <a:spAutoFit/>
          </a:bodyPr>
          <a:lstStyle/>
          <a:p>
            <a:r>
              <a:rPr lang="en-US" sz="1400" b="1" dirty="0" smtClean="0">
                <a:hlinkClick r:id="rId6" action="ppaction://hlinksldjump"/>
              </a:rPr>
              <a:t>Table of Contents</a:t>
            </a:r>
            <a:endParaRPr lang="en-US" sz="1400" b="1" dirty="0"/>
          </a:p>
        </p:txBody>
      </p:sp>
      <p:pic>
        <p:nvPicPr>
          <p:cNvPr id="3" name="slide0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198993" y="6024235"/>
            <a:ext cx="609600" cy="609600"/>
          </a:xfrm>
          <a:prstGeom prst="rect">
            <a:avLst/>
          </a:prstGeom>
        </p:spPr>
      </p:pic>
    </p:spTree>
    <p:extLst>
      <p:ext uri="{BB962C8B-B14F-4D97-AF65-F5344CB8AC3E}">
        <p14:creationId xmlns:p14="http://schemas.microsoft.com/office/powerpoint/2010/main" val="37946500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07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BE3E8"/>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5"/>
          <a:stretch>
            <a:fillRect/>
          </a:stretch>
        </p:blipFill>
        <p:spPr>
          <a:xfrm>
            <a:off x="3430501" y="290923"/>
            <a:ext cx="5568534" cy="5429651"/>
          </a:xfrm>
          <a:prstGeom prst="rect">
            <a:avLst/>
          </a:prstGeom>
          <a:effectLst>
            <a:outerShdw blurRad="50800" dist="76200" dir="2700000" algn="tl" rotWithShape="0">
              <a:prstClr val="black">
                <a:alpha val="40000"/>
              </a:prstClr>
            </a:outerShdw>
          </a:effectLst>
        </p:spPr>
      </p:pic>
      <p:sp>
        <p:nvSpPr>
          <p:cNvPr id="4" name="Rectangle 3"/>
          <p:cNvSpPr/>
          <p:nvPr/>
        </p:nvSpPr>
        <p:spPr>
          <a:xfrm>
            <a:off x="83052" y="1594780"/>
            <a:ext cx="3247088" cy="4893647"/>
          </a:xfrm>
          <a:prstGeom prst="rect">
            <a:avLst/>
          </a:prstGeom>
        </p:spPr>
        <p:txBody>
          <a:bodyPr wrap="square">
            <a:spAutoFit/>
          </a:bodyPr>
          <a:lstStyle/>
          <a:p>
            <a:pPr marL="342900" indent="-342900">
              <a:spcAft>
                <a:spcPts val="1800"/>
              </a:spcAft>
              <a:buFont typeface="Arial" panose="020B0604020202020204" pitchFamily="34" charset="0"/>
              <a:buChar char="•"/>
            </a:pPr>
            <a:r>
              <a:rPr lang="en-US" dirty="0" smtClean="0"/>
              <a:t>Fraudsters need infrastructure to send thousands of short ring calls </a:t>
            </a:r>
          </a:p>
          <a:p>
            <a:pPr marL="342900" indent="-342900">
              <a:spcAft>
                <a:spcPts val="1800"/>
              </a:spcAft>
              <a:buFont typeface="Arial" panose="020B0604020202020204" pitchFamily="34" charset="0"/>
              <a:buChar char="•"/>
            </a:pPr>
            <a:r>
              <a:rPr lang="en-US" dirty="0" smtClean="0"/>
              <a:t>They also spoof the CLI number. </a:t>
            </a:r>
          </a:p>
          <a:p>
            <a:pPr marL="342900" indent="-342900">
              <a:spcAft>
                <a:spcPts val="1800"/>
              </a:spcAft>
              <a:buFont typeface="Arial" panose="020B0604020202020204" pitchFamily="34" charset="0"/>
              <a:buChar char="•"/>
            </a:pPr>
            <a:r>
              <a:rPr lang="en-US" dirty="0" smtClean="0"/>
              <a:t>Coordinate with IPRN Number Providers to get a range of IPRNs to call. </a:t>
            </a:r>
          </a:p>
          <a:p>
            <a:pPr marL="342900" indent="-342900">
              <a:spcAft>
                <a:spcPts val="1800"/>
              </a:spcAft>
              <a:buFont typeface="Arial" panose="020B0604020202020204" pitchFamily="34" charset="0"/>
              <a:buChar char="•"/>
            </a:pPr>
            <a:r>
              <a:rPr lang="en-US" dirty="0" smtClean="0"/>
              <a:t>Despite CSP warnings, about 10% of customers will return a Wangiri call. </a:t>
            </a:r>
          </a:p>
          <a:p>
            <a:pPr marL="342900" indent="-342900">
              <a:spcAft>
                <a:spcPts val="1800"/>
              </a:spcAft>
              <a:buFont typeface="Arial" panose="020B0604020202020204" pitchFamily="34" charset="0"/>
              <a:buChar char="•"/>
            </a:pPr>
            <a:r>
              <a:rPr lang="en-US" dirty="0" smtClean="0"/>
              <a:t>The IPRN database is ideal for spotting and blocking IPRN numbers being called. </a:t>
            </a:r>
            <a:endParaRPr lang="en-US" dirty="0"/>
          </a:p>
        </p:txBody>
      </p:sp>
      <p:sp>
        <p:nvSpPr>
          <p:cNvPr id="2" name="Title 1"/>
          <p:cNvSpPr>
            <a:spLocks noGrp="1"/>
          </p:cNvSpPr>
          <p:nvPr>
            <p:ph type="title"/>
          </p:nvPr>
        </p:nvSpPr>
        <p:spPr>
          <a:xfrm>
            <a:off x="330267" y="451754"/>
            <a:ext cx="2999873" cy="1325563"/>
          </a:xfrm>
        </p:spPr>
        <p:txBody>
          <a:bodyPr>
            <a:normAutofit fontScale="90000"/>
          </a:bodyPr>
          <a:lstStyle/>
          <a:p>
            <a:r>
              <a:rPr lang="en-US" sz="3600" b="1" dirty="0">
                <a:solidFill>
                  <a:srgbClr val="000000"/>
                </a:solidFill>
                <a:latin typeface="+mn-lt"/>
              </a:rPr>
              <a:t>How Fraudsters </a:t>
            </a:r>
            <a:br>
              <a:rPr lang="en-US" sz="3600" b="1" dirty="0">
                <a:solidFill>
                  <a:srgbClr val="000000"/>
                </a:solidFill>
                <a:latin typeface="+mn-lt"/>
              </a:rPr>
            </a:br>
            <a:r>
              <a:rPr lang="en-US" sz="3600" b="1" dirty="0">
                <a:solidFill>
                  <a:srgbClr val="000000"/>
                </a:solidFill>
                <a:latin typeface="+mn-lt"/>
              </a:rPr>
              <a:t>Coordinate </a:t>
            </a:r>
            <a:br>
              <a:rPr lang="en-US" sz="3600" b="1" dirty="0">
                <a:solidFill>
                  <a:srgbClr val="000000"/>
                </a:solidFill>
                <a:latin typeface="+mn-lt"/>
              </a:rPr>
            </a:br>
            <a:r>
              <a:rPr lang="en-US" sz="3600" b="1" dirty="0">
                <a:solidFill>
                  <a:srgbClr val="000000"/>
                </a:solidFill>
                <a:latin typeface="+mn-lt"/>
              </a:rPr>
              <a:t>Wangiri Fraud</a:t>
            </a:r>
            <a:r>
              <a:rPr lang="en-US" b="1" dirty="0">
                <a:solidFill>
                  <a:srgbClr val="000000"/>
                </a:solidFill>
              </a:rPr>
              <a:t/>
            </a:r>
            <a:br>
              <a:rPr lang="en-US" b="1" dirty="0">
                <a:solidFill>
                  <a:srgbClr val="000000"/>
                </a:solidFill>
              </a:rPr>
            </a:br>
            <a:endParaRPr lang="en-US" dirty="0"/>
          </a:p>
        </p:txBody>
      </p:sp>
      <p:sp>
        <p:nvSpPr>
          <p:cNvPr id="5" name="TextBox 4"/>
          <p:cNvSpPr txBox="1"/>
          <p:nvPr/>
        </p:nvSpPr>
        <p:spPr>
          <a:xfrm>
            <a:off x="139357" y="6426912"/>
            <a:ext cx="1475212" cy="307777"/>
          </a:xfrm>
          <a:prstGeom prst="rect">
            <a:avLst/>
          </a:prstGeom>
          <a:noFill/>
        </p:spPr>
        <p:txBody>
          <a:bodyPr wrap="none" rtlCol="0">
            <a:spAutoFit/>
          </a:bodyPr>
          <a:lstStyle/>
          <a:p>
            <a:r>
              <a:rPr lang="en-US" sz="1400" b="1" dirty="0" smtClean="0">
                <a:hlinkClick r:id="rId6" action="ppaction://hlinksldjump"/>
              </a:rPr>
              <a:t>Table of Contents</a:t>
            </a:r>
            <a:endParaRPr lang="en-US" sz="1400" b="1" dirty="0"/>
          </a:p>
        </p:txBody>
      </p:sp>
      <p:pic>
        <p:nvPicPr>
          <p:cNvPr id="6" name="slide0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14825" y="6122112"/>
            <a:ext cx="609600" cy="609600"/>
          </a:xfrm>
          <a:prstGeom prst="rect">
            <a:avLst/>
          </a:prstGeom>
        </p:spPr>
      </p:pic>
    </p:spTree>
    <p:extLst>
      <p:ext uri="{BB962C8B-B14F-4D97-AF65-F5344CB8AC3E}">
        <p14:creationId xmlns:p14="http://schemas.microsoft.com/office/powerpoint/2010/main" val="17533779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92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5"/>
        </a:solidFill>
        <a:effectLst/>
      </p:bgPr>
    </p:bg>
    <p:spTree>
      <p:nvGrpSpPr>
        <p:cNvPr id="1" name=""/>
        <p:cNvGrpSpPr/>
        <p:nvPr/>
      </p:nvGrpSpPr>
      <p:grpSpPr>
        <a:xfrm>
          <a:off x="0" y="0"/>
          <a:ext cx="0" cy="0"/>
          <a:chOff x="0" y="0"/>
          <a:chExt cx="0" cy="0"/>
        </a:xfrm>
      </p:grpSpPr>
      <p:sp>
        <p:nvSpPr>
          <p:cNvPr id="4" name="Rectangle 3"/>
          <p:cNvSpPr/>
          <p:nvPr/>
        </p:nvSpPr>
        <p:spPr>
          <a:xfrm>
            <a:off x="4287530" y="2586032"/>
            <a:ext cx="4572000" cy="1800493"/>
          </a:xfrm>
          <a:prstGeom prst="rect">
            <a:avLst/>
          </a:prstGeom>
        </p:spPr>
        <p:txBody>
          <a:bodyPr>
            <a:spAutoFit/>
          </a:bodyPr>
          <a:lstStyle/>
          <a:p>
            <a:pPr marL="285750" indent="-285750">
              <a:spcAft>
                <a:spcPts val="1800"/>
              </a:spcAft>
              <a:buFont typeface="Arial" panose="020B0604020202020204" pitchFamily="34" charset="0"/>
              <a:buChar char="•"/>
            </a:pPr>
            <a:r>
              <a:rPr lang="en-US" sz="2400" dirty="0" smtClean="0"/>
              <a:t>Wangiri in Japanese means “one ring” (then hang up the phone). </a:t>
            </a:r>
          </a:p>
          <a:p>
            <a:pPr marL="285750" indent="-285750">
              <a:spcAft>
                <a:spcPts val="1800"/>
              </a:spcAft>
              <a:buFont typeface="Arial" panose="020B0604020202020204" pitchFamily="34" charset="0"/>
              <a:buChar char="•"/>
            </a:pPr>
            <a:r>
              <a:rPr lang="en-US" sz="2400" dirty="0" smtClean="0"/>
              <a:t>But the word “giri” also has the connotation of an obligation. </a:t>
            </a:r>
            <a:endParaRPr lang="en-US" sz="2400" dirty="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513" y="173835"/>
            <a:ext cx="3438525" cy="6143625"/>
          </a:xfrm>
          <a:prstGeom prst="rect">
            <a:avLst/>
          </a:prstGeom>
          <a:effectLst>
            <a:outerShdw blurRad="50800" dist="88900" dir="2700000" algn="tl" rotWithShape="0">
              <a:schemeClr val="tx1">
                <a:alpha val="51000"/>
              </a:schemeClr>
            </a:outerShdw>
          </a:effectLst>
        </p:spPr>
      </p:pic>
      <p:sp>
        <p:nvSpPr>
          <p:cNvPr id="11" name="Title 10"/>
          <p:cNvSpPr>
            <a:spLocks noGrp="1"/>
          </p:cNvSpPr>
          <p:nvPr>
            <p:ph type="title"/>
          </p:nvPr>
        </p:nvSpPr>
        <p:spPr>
          <a:xfrm>
            <a:off x="4287530" y="414467"/>
            <a:ext cx="4491990" cy="1325563"/>
          </a:xfrm>
        </p:spPr>
        <p:txBody>
          <a:bodyPr>
            <a:normAutofit/>
          </a:bodyPr>
          <a:lstStyle/>
          <a:p>
            <a:r>
              <a:rPr lang="en-US" sz="3200" b="1" dirty="0" smtClean="0">
                <a:solidFill>
                  <a:srgbClr val="FFFFF5"/>
                </a:solidFill>
                <a:latin typeface="+mn-lt"/>
              </a:rPr>
              <a:t>A Connotation of Wangiri </a:t>
            </a:r>
            <a:br>
              <a:rPr lang="en-US" sz="3200" b="1" dirty="0" smtClean="0">
                <a:solidFill>
                  <a:srgbClr val="FFFFF5"/>
                </a:solidFill>
                <a:latin typeface="+mn-lt"/>
              </a:rPr>
            </a:br>
            <a:r>
              <a:rPr lang="en-US" sz="3200" b="1" dirty="0" smtClean="0">
                <a:solidFill>
                  <a:srgbClr val="FFFFF5"/>
                </a:solidFill>
                <a:latin typeface="+mn-lt"/>
              </a:rPr>
              <a:t>in Japanese</a:t>
            </a:r>
            <a:endParaRPr lang="en-US" sz="3200" b="1" dirty="0">
              <a:solidFill>
                <a:srgbClr val="FFFFF5"/>
              </a:solidFill>
              <a:latin typeface="+mn-lt"/>
            </a:endParaRPr>
          </a:p>
        </p:txBody>
      </p:sp>
      <p:sp>
        <p:nvSpPr>
          <p:cNvPr id="5" name="TextBox 4"/>
          <p:cNvSpPr txBox="1"/>
          <p:nvPr/>
        </p:nvSpPr>
        <p:spPr>
          <a:xfrm>
            <a:off x="139357" y="6426912"/>
            <a:ext cx="1475212" cy="307777"/>
          </a:xfrm>
          <a:prstGeom prst="rect">
            <a:avLst/>
          </a:prstGeom>
          <a:noFill/>
        </p:spPr>
        <p:txBody>
          <a:bodyPr wrap="none" rtlCol="0">
            <a:spAutoFit/>
          </a:bodyPr>
          <a:lstStyle/>
          <a:p>
            <a:r>
              <a:rPr lang="en-US" sz="1400" b="1" dirty="0" smtClean="0">
                <a:hlinkClick r:id="rId6" action="ppaction://hlinksldjump"/>
              </a:rPr>
              <a:t>Table of Contents</a:t>
            </a:r>
            <a:endParaRPr lang="en-US" sz="1400" b="1" dirty="0"/>
          </a:p>
        </p:txBody>
      </p:sp>
      <p:pic>
        <p:nvPicPr>
          <p:cNvPr id="2" name="slide0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81500" y="5971200"/>
            <a:ext cx="609600" cy="609600"/>
          </a:xfrm>
          <a:prstGeom prst="rect">
            <a:avLst/>
          </a:prstGeom>
        </p:spPr>
      </p:pic>
    </p:spTree>
    <p:extLst>
      <p:ext uri="{BB962C8B-B14F-4D97-AF65-F5344CB8AC3E}">
        <p14:creationId xmlns:p14="http://schemas.microsoft.com/office/powerpoint/2010/main" val="31158233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10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1_PT_Body">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Custom 4">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C00000"/>
      </a:hlink>
      <a:folHlink>
        <a:srgbClr val="000000"/>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4325</TotalTime>
  <Words>3440</Words>
  <Application>Microsoft Office PowerPoint</Application>
  <PresentationFormat>On-screen Show (4:3)</PresentationFormat>
  <Paragraphs>409</Paragraphs>
  <Slides>48</Slides>
  <Notes>48</Notes>
  <HiddenSlides>0</HiddenSlides>
  <MMClips>47</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48</vt:i4>
      </vt:variant>
    </vt:vector>
  </HeadingPairs>
  <TitlesOfParts>
    <vt:vector size="54" baseType="lpstr">
      <vt:lpstr>Arial</vt:lpstr>
      <vt:lpstr>Calibri</vt:lpstr>
      <vt:lpstr>Calibri Light</vt:lpstr>
      <vt:lpstr>Georgia</vt:lpstr>
      <vt:lpstr>1_PT_Body</vt:lpstr>
      <vt:lpstr>Office Theme</vt:lpstr>
      <vt:lpstr>Wangiri Warriors: solutions &amp; strategies for fighting call back fraud</vt:lpstr>
      <vt:lpstr>NHK's Annual  Taiga Drama </vt:lpstr>
      <vt:lpstr>The Tremendous Expense  of the Samurai Drama </vt:lpstr>
      <vt:lpstr>Why Invest Heavily in  Telecom Fraud Control? </vt:lpstr>
      <vt:lpstr>What is Wangiri Fraud? </vt:lpstr>
      <vt:lpstr>Colin Yates, Yates Fraud Consulting</vt:lpstr>
      <vt:lpstr>Regions of the World  Where Wangiri is a Threat </vt:lpstr>
      <vt:lpstr>How Fraudsters  Coordinate  Wangiri Fraud </vt:lpstr>
      <vt:lpstr>A Connotation of Wangiri  in Japanese</vt:lpstr>
      <vt:lpstr>IPRN Numbers:  Growth &amp; Regional Trends </vt:lpstr>
      <vt:lpstr>Pacific Islands: Less of a Fraud Target</vt:lpstr>
      <vt:lpstr>Why the Huge IPRN Volume Spike?</vt:lpstr>
      <vt:lpstr>PRISM, the IPRN Database</vt:lpstr>
      <vt:lpstr>Solution Guide on PRISM</vt:lpstr>
      <vt:lpstr>Fraudsters are like Predators on the Serengeti</vt:lpstr>
      <vt:lpstr>Lanck  Telecom</vt:lpstr>
      <vt:lpstr>Size of the Wangiri Threat</vt:lpstr>
      <vt:lpstr>How Lanck Detects Wangiri</vt:lpstr>
      <vt:lpstr>How Wangiri 2.0 was Discovered</vt:lpstr>
      <vt:lpstr>Enterprises at Risk from Wangiri 2.0</vt:lpstr>
      <vt:lpstr>How Lanck Blocks Wangiri 2.0</vt:lpstr>
      <vt:lpstr>Best Practice Advice for  Blocking Wangiri 2.0</vt:lpstr>
      <vt:lpstr>Stopping Wangiri 2.0: FMS Features to Look For</vt:lpstr>
      <vt:lpstr>Solution Guide on  Lanck FMS</vt:lpstr>
      <vt:lpstr>iconectiv &amp;  TruNumber Protect</vt:lpstr>
      <vt:lpstr>A Global Numbers Database vs. a Blacklist</vt:lpstr>
      <vt:lpstr>Using Cloud Database to Stop Wangiri Fraud</vt:lpstr>
      <vt:lpstr>Use Case for Wangiri Fraud Proactive Blocking</vt:lpstr>
      <vt:lpstr>Making the Leap  to Proactive</vt:lpstr>
      <vt:lpstr>Leveraging the Database in Billing,  AI &amp; Business Analytics</vt:lpstr>
      <vt:lpstr>Managing Fraud Blocking Rules</vt:lpstr>
      <vt:lpstr>Fraud Analyst Productivity from Integration</vt:lpstr>
      <vt:lpstr>Proactive Blocking feeds  valuable intelligence to the FMS</vt:lpstr>
      <vt:lpstr>Coordinating the pillars of fraud control success</vt:lpstr>
      <vt:lpstr>Black Swan Solution Guide on Cloud Database</vt:lpstr>
      <vt:lpstr>Oculeus Introduction</vt:lpstr>
      <vt:lpstr>The Value of Signaling  in Fraud Detection </vt:lpstr>
      <vt:lpstr>Oculeus Fuses Old &amp; New Software Achievements</vt:lpstr>
      <vt:lpstr>Stopping Wangiri at the  Enterprise PBX</vt:lpstr>
      <vt:lpstr>PBX Fraud Monitoring Serves as Double Layer Protection</vt:lpstr>
      <vt:lpstr>The Unique Operational Background of Oculeus</vt:lpstr>
      <vt:lpstr>White Paper on  Enterprise PBX Fraud Protection</vt:lpstr>
      <vt:lpstr>Himeji Castle</vt:lpstr>
      <vt:lpstr>Himeji Castle's Defenses-in-Depth</vt:lpstr>
      <vt:lpstr>Why did Tokugawa have  Himeji Rebuilt?</vt:lpstr>
      <vt:lpstr>How Good are Your  Company's Fraud  Defenses?</vt:lpstr>
      <vt:lpstr>Additional Resources</vt:lpstr>
      <vt:lpstr>Wangiri Warriors Webinar -- Table of Contents (Linked)</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Baker</dc:creator>
  <cp:lastModifiedBy>Dan Baker</cp:lastModifiedBy>
  <cp:revision>92</cp:revision>
  <dcterms:created xsi:type="dcterms:W3CDTF">2020-07-06T14:07:39Z</dcterms:created>
  <dcterms:modified xsi:type="dcterms:W3CDTF">2020-07-10T21:24:32Z</dcterms:modified>
</cp:coreProperties>
</file>